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62"/>
  </p:notesMasterIdLst>
  <p:handoutMasterIdLst>
    <p:handoutMasterId r:id="rId163"/>
  </p:handoutMasterIdLst>
  <p:sldIdLst>
    <p:sldId id="1019" r:id="rId2"/>
    <p:sldId id="1020" r:id="rId3"/>
    <p:sldId id="1023" r:id="rId4"/>
    <p:sldId id="1024" r:id="rId5"/>
    <p:sldId id="1021" r:id="rId6"/>
    <p:sldId id="1022" r:id="rId7"/>
    <p:sldId id="1017" r:id="rId8"/>
    <p:sldId id="1016" r:id="rId9"/>
    <p:sldId id="1018" r:id="rId10"/>
    <p:sldId id="307" r:id="rId11"/>
    <p:sldId id="444" r:id="rId12"/>
    <p:sldId id="836" r:id="rId13"/>
    <p:sldId id="842" r:id="rId14"/>
    <p:sldId id="843" r:id="rId15"/>
    <p:sldId id="844" r:id="rId16"/>
    <p:sldId id="845" r:id="rId17"/>
    <p:sldId id="1013" r:id="rId18"/>
    <p:sldId id="1014" r:id="rId19"/>
    <p:sldId id="1015" r:id="rId20"/>
    <p:sldId id="848" r:id="rId21"/>
    <p:sldId id="857" r:id="rId22"/>
    <p:sldId id="882" r:id="rId23"/>
    <p:sldId id="862" r:id="rId24"/>
    <p:sldId id="883" r:id="rId25"/>
    <p:sldId id="884" r:id="rId26"/>
    <p:sldId id="885" r:id="rId27"/>
    <p:sldId id="969" r:id="rId28"/>
    <p:sldId id="752" r:id="rId29"/>
    <p:sldId id="970" r:id="rId30"/>
    <p:sldId id="315" r:id="rId31"/>
    <p:sldId id="968" r:id="rId32"/>
    <p:sldId id="749" r:id="rId33"/>
    <p:sldId id="750" r:id="rId34"/>
    <p:sldId id="1047" r:id="rId35"/>
    <p:sldId id="1048" r:id="rId36"/>
    <p:sldId id="1025" r:id="rId37"/>
    <p:sldId id="1026" r:id="rId38"/>
    <p:sldId id="1027" r:id="rId39"/>
    <p:sldId id="1028" r:id="rId40"/>
    <p:sldId id="1060" r:id="rId41"/>
    <p:sldId id="1061" r:id="rId42"/>
    <p:sldId id="1062" r:id="rId43"/>
    <p:sldId id="1063" r:id="rId44"/>
    <p:sldId id="1064" r:id="rId45"/>
    <p:sldId id="1043" r:id="rId46"/>
    <p:sldId id="1029" r:id="rId47"/>
    <p:sldId id="1030" r:id="rId48"/>
    <p:sldId id="1031" r:id="rId49"/>
    <p:sldId id="1046" r:id="rId50"/>
    <p:sldId id="1044" r:id="rId51"/>
    <p:sldId id="1032" r:id="rId52"/>
    <p:sldId id="1033" r:id="rId53"/>
    <p:sldId id="1034" r:id="rId54"/>
    <p:sldId id="1035" r:id="rId55"/>
    <p:sldId id="1036" r:id="rId56"/>
    <p:sldId id="1049" r:id="rId57"/>
    <p:sldId id="1050" r:id="rId58"/>
    <p:sldId id="1051" r:id="rId59"/>
    <p:sldId id="1052" r:id="rId60"/>
    <p:sldId id="1053" r:id="rId61"/>
    <p:sldId id="1059" r:id="rId62"/>
    <p:sldId id="1037" r:id="rId63"/>
    <p:sldId id="1038" r:id="rId64"/>
    <p:sldId id="1039" r:id="rId65"/>
    <p:sldId id="1076" r:id="rId66"/>
    <p:sldId id="990" r:id="rId67"/>
    <p:sldId id="983" r:id="rId68"/>
    <p:sldId id="1009" r:id="rId69"/>
    <p:sldId id="888" r:id="rId70"/>
    <p:sldId id="889" r:id="rId71"/>
    <p:sldId id="890" r:id="rId72"/>
    <p:sldId id="1069" r:id="rId73"/>
    <p:sldId id="902" r:id="rId74"/>
    <p:sldId id="1041" r:id="rId75"/>
    <p:sldId id="1042" r:id="rId76"/>
    <p:sldId id="903" r:id="rId77"/>
    <p:sldId id="1070" r:id="rId78"/>
    <p:sldId id="1071" r:id="rId79"/>
    <p:sldId id="910" r:id="rId80"/>
    <p:sldId id="911" r:id="rId81"/>
    <p:sldId id="1067" r:id="rId82"/>
    <p:sldId id="1066" r:id="rId83"/>
    <p:sldId id="1068" r:id="rId84"/>
    <p:sldId id="1072" r:id="rId85"/>
    <p:sldId id="1073" r:id="rId86"/>
    <p:sldId id="1074" r:id="rId87"/>
    <p:sldId id="994" r:id="rId88"/>
    <p:sldId id="1075" r:id="rId89"/>
    <p:sldId id="891" r:id="rId90"/>
    <p:sldId id="892" r:id="rId91"/>
    <p:sldId id="893" r:id="rId92"/>
    <p:sldId id="894" r:id="rId93"/>
    <p:sldId id="917" r:id="rId94"/>
    <p:sldId id="918" r:id="rId95"/>
    <p:sldId id="919" r:id="rId96"/>
    <p:sldId id="920" r:id="rId97"/>
    <p:sldId id="921" r:id="rId98"/>
    <p:sldId id="1010" r:id="rId99"/>
    <p:sldId id="923" r:id="rId100"/>
    <p:sldId id="931" r:id="rId101"/>
    <p:sldId id="932" r:id="rId102"/>
    <p:sldId id="933" r:id="rId103"/>
    <p:sldId id="934" r:id="rId104"/>
    <p:sldId id="997" r:id="rId105"/>
    <p:sldId id="935" r:id="rId106"/>
    <p:sldId id="948" r:id="rId107"/>
    <p:sldId id="949" r:id="rId108"/>
    <p:sldId id="936" r:id="rId109"/>
    <p:sldId id="950" r:id="rId110"/>
    <p:sldId id="1011" r:id="rId111"/>
    <p:sldId id="657" r:id="rId112"/>
    <p:sldId id="817" r:id="rId113"/>
    <p:sldId id="818" r:id="rId114"/>
    <p:sldId id="819" r:id="rId115"/>
    <p:sldId id="951" r:id="rId116"/>
    <p:sldId id="820" r:id="rId117"/>
    <p:sldId id="821" r:id="rId118"/>
    <p:sldId id="822" r:id="rId119"/>
    <p:sldId id="952" r:id="rId120"/>
    <p:sldId id="998" r:id="rId121"/>
    <p:sldId id="953" r:id="rId122"/>
    <p:sldId id="999" r:id="rId123"/>
    <p:sldId id="1000" r:id="rId124"/>
    <p:sldId id="1001" r:id="rId125"/>
    <p:sldId id="1002" r:id="rId126"/>
    <p:sldId id="1003" r:id="rId127"/>
    <p:sldId id="1012" r:id="rId128"/>
    <p:sldId id="510" r:id="rId129"/>
    <p:sldId id="954" r:id="rId130"/>
    <p:sldId id="955" r:id="rId131"/>
    <p:sldId id="827" r:id="rId132"/>
    <p:sldId id="695" r:id="rId133"/>
    <p:sldId id="697" r:id="rId134"/>
    <p:sldId id="698" r:id="rId135"/>
    <p:sldId id="700" r:id="rId136"/>
    <p:sldId id="875" r:id="rId137"/>
    <p:sldId id="702" r:id="rId138"/>
    <p:sldId id="703" r:id="rId139"/>
    <p:sldId id="704" r:id="rId140"/>
    <p:sldId id="876" r:id="rId141"/>
    <p:sldId id="706" r:id="rId142"/>
    <p:sldId id="877" r:id="rId143"/>
    <p:sldId id="830" r:id="rId144"/>
    <p:sldId id="709" r:id="rId145"/>
    <p:sldId id="710" r:id="rId146"/>
    <p:sldId id="960" r:id="rId147"/>
    <p:sldId id="712" r:id="rId148"/>
    <p:sldId id="878" r:id="rId149"/>
    <p:sldId id="714" r:id="rId150"/>
    <p:sldId id="831" r:id="rId151"/>
    <p:sldId id="963" r:id="rId152"/>
    <p:sldId id="964" r:id="rId153"/>
    <p:sldId id="966" r:id="rId154"/>
    <p:sldId id="967" r:id="rId155"/>
    <p:sldId id="717" r:id="rId156"/>
    <p:sldId id="718" r:id="rId157"/>
    <p:sldId id="1004" r:id="rId158"/>
    <p:sldId id="1005" r:id="rId159"/>
    <p:sldId id="1006" r:id="rId160"/>
    <p:sldId id="441" r:id="rId161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FFFF"/>
    <a:srgbClr val="0000CC"/>
    <a:srgbClr val="00CCFF"/>
    <a:srgbClr val="0066FF"/>
    <a:srgbClr val="0033CC"/>
    <a:srgbClr val="FFFFFF"/>
    <a:srgbClr val="292929"/>
    <a:srgbClr val="66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2254" autoAdjust="0"/>
  </p:normalViewPr>
  <p:slideViewPr>
    <p:cSldViewPr>
      <p:cViewPr>
        <p:scale>
          <a:sx n="75" d="100"/>
          <a:sy n="75" d="100"/>
        </p:scale>
        <p:origin x="-606" y="-402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073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4" Type="http://schemas.openxmlformats.org/officeDocument/2006/relationships/image" Target="../media/image7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解题探究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8582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918742" y="367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规律方法</a:t>
            </a:r>
            <a:endParaRPr kumimoji="0" lang="zh-CN" altLang="zh-CN" sz="3200" b="1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54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反思归纳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3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2" y="2216060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3"/>
            <a:ext cx="5113300" cy="1553060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1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5" y="3429795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281" y="609741"/>
            <a:ext cx="10361851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281" y="1981659"/>
            <a:ext cx="10361851" cy="4115753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058" y="6249847"/>
            <a:ext cx="3860297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463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fld id="{58711587-FAD8-41CF-92D2-5F00B32AC4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934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C:\Users\Administrator\Desktop\一轮幻灯片用人教\17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-16222"/>
            <a:ext cx="12203114" cy="68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1" y="-26589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4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753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34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503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知识梳理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4011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8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7" Type="http://schemas.openxmlformats.org/officeDocument/2006/relationships/slide" Target="slide98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27.xml"/><Relationship Id="rId5" Type="http://schemas.openxmlformats.org/officeDocument/2006/relationships/slide" Target="slide110.xml"/><Relationship Id="rId4" Type="http://schemas.openxmlformats.org/officeDocument/2006/relationships/slide" Target="slide6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105.xml"/><Relationship Id="rId4" Type="http://schemas.openxmlformats.org/officeDocument/2006/relationships/slide" Target="slide10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10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3" Type="http://schemas.openxmlformats.org/officeDocument/2006/relationships/package" Target="../embeddings/Microsoft_Word_Document45.docx"/><Relationship Id="rId7" Type="http://schemas.openxmlformats.org/officeDocument/2006/relationships/slide" Target="slide10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3.vml"/><Relationship Id="rId6" Type="http://schemas.openxmlformats.org/officeDocument/2006/relationships/slide" Target="slide102.xml"/><Relationship Id="rId5" Type="http://schemas.openxmlformats.org/officeDocument/2006/relationships/slide" Target="slide100.xml"/><Relationship Id="rId4" Type="http://schemas.openxmlformats.org/officeDocument/2006/relationships/image" Target="../media/image84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3" Type="http://schemas.openxmlformats.org/officeDocument/2006/relationships/package" Target="../embeddings/Microsoft_Word_Document46.docx"/><Relationship Id="rId7" Type="http://schemas.openxmlformats.org/officeDocument/2006/relationships/slide" Target="slide10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6.emf"/><Relationship Id="rId5" Type="http://schemas.openxmlformats.org/officeDocument/2006/relationships/package" Target="../embeddings/Microsoft_Word_Document47.docx"/><Relationship Id="rId4" Type="http://schemas.openxmlformats.org/officeDocument/2006/relationships/image" Target="../media/image85.emf"/><Relationship Id="rId9" Type="http://schemas.openxmlformats.org/officeDocument/2006/relationships/slide" Target="slide105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package" Target="../embeddings/Microsoft_Word_Document48.docx"/><Relationship Id="rId7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88.emf"/><Relationship Id="rId11" Type="http://schemas.openxmlformats.org/officeDocument/2006/relationships/slide" Target="slide105.xml"/><Relationship Id="rId5" Type="http://schemas.openxmlformats.org/officeDocument/2006/relationships/package" Target="../embeddings/Microsoft_Word_Document49.docx"/><Relationship Id="rId10" Type="http://schemas.openxmlformats.org/officeDocument/2006/relationships/slide" Target="slide102.xml"/><Relationship Id="rId4" Type="http://schemas.openxmlformats.org/officeDocument/2006/relationships/image" Target="../media/image87.emf"/><Relationship Id="rId9" Type="http://schemas.openxmlformats.org/officeDocument/2006/relationships/slide" Target="slide10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05.xml"/><Relationship Id="rId5" Type="http://schemas.openxmlformats.org/officeDocument/2006/relationships/slide" Target="slide102.xml"/><Relationship Id="rId4" Type="http://schemas.openxmlformats.org/officeDocument/2006/relationships/slide" Target="slide10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105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package" Target="../embeddings/Microsoft_Word_Document51.docx"/><Relationship Id="rId7" Type="http://schemas.openxmlformats.org/officeDocument/2006/relationships/package" Target="../embeddings/Microsoft_Word_Document5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93.emf"/><Relationship Id="rId11" Type="http://schemas.openxmlformats.org/officeDocument/2006/relationships/slide" Target="slide105.xml"/><Relationship Id="rId5" Type="http://schemas.openxmlformats.org/officeDocument/2006/relationships/package" Target="../embeddings/Microsoft_Word_Document52.docx"/><Relationship Id="rId10" Type="http://schemas.openxmlformats.org/officeDocument/2006/relationships/slide" Target="slide102.xml"/><Relationship Id="rId4" Type="http://schemas.openxmlformats.org/officeDocument/2006/relationships/image" Target="../media/image92.emf"/><Relationship Id="rId9" Type="http://schemas.openxmlformats.org/officeDocument/2006/relationships/slide" Target="slide10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7.vml"/><Relationship Id="rId5" Type="http://schemas.openxmlformats.org/officeDocument/2006/relationships/slide" Target="slide8.xml"/><Relationship Id="rId4" Type="http://schemas.openxmlformats.org/officeDocument/2006/relationships/image" Target="../media/image9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12.xml"/><Relationship Id="rId7" Type="http://schemas.openxmlformats.org/officeDocument/2006/relationships/slide" Target="slide122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9.xml"/><Relationship Id="rId5" Type="http://schemas.openxmlformats.org/officeDocument/2006/relationships/slide" Target="slide116.xml"/><Relationship Id="rId4" Type="http://schemas.openxmlformats.org/officeDocument/2006/relationships/slide" Target="slide114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112.xml"/><Relationship Id="rId7" Type="http://schemas.openxmlformats.org/officeDocument/2006/relationships/slide" Target="slide122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9.xml"/><Relationship Id="rId5" Type="http://schemas.openxmlformats.org/officeDocument/2006/relationships/slide" Target="slide116.xml"/><Relationship Id="rId4" Type="http://schemas.openxmlformats.org/officeDocument/2006/relationships/slide" Target="slide11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package" Target="../embeddings/Microsoft_Word_Document57.docx"/><Relationship Id="rId3" Type="http://schemas.openxmlformats.org/officeDocument/2006/relationships/package" Target="../embeddings/Microsoft_Word_Document55.docx"/><Relationship Id="rId7" Type="http://schemas.openxmlformats.org/officeDocument/2006/relationships/slide" Target="slide111.xml"/><Relationship Id="rId12" Type="http://schemas.openxmlformats.org/officeDocument/2006/relationships/slide" Target="slide1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97.emf"/><Relationship Id="rId11" Type="http://schemas.openxmlformats.org/officeDocument/2006/relationships/slide" Target="slide119.xml"/><Relationship Id="rId5" Type="http://schemas.openxmlformats.org/officeDocument/2006/relationships/package" Target="../embeddings/Microsoft_Word_Document56.docx"/><Relationship Id="rId10" Type="http://schemas.openxmlformats.org/officeDocument/2006/relationships/slide" Target="slide116.xml"/><Relationship Id="rId4" Type="http://schemas.openxmlformats.org/officeDocument/2006/relationships/image" Target="../media/image96.emf"/><Relationship Id="rId9" Type="http://schemas.openxmlformats.org/officeDocument/2006/relationships/slide" Target="slide114.xml"/><Relationship Id="rId14" Type="http://schemas.openxmlformats.org/officeDocument/2006/relationships/image" Target="../media/image98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1.xml"/><Relationship Id="rId7" Type="http://schemas.openxmlformats.org/officeDocument/2006/relationships/slide" Target="slide119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14.xml"/><Relationship Id="rId4" Type="http://schemas.openxmlformats.org/officeDocument/2006/relationships/slide" Target="slide1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112.xml"/><Relationship Id="rId7" Type="http://schemas.openxmlformats.org/officeDocument/2006/relationships/slide" Target="slide122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9.xml"/><Relationship Id="rId5" Type="http://schemas.openxmlformats.org/officeDocument/2006/relationships/slide" Target="slide116.xml"/><Relationship Id="rId4" Type="http://schemas.openxmlformats.org/officeDocument/2006/relationships/slide" Target="slide114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3" Type="http://schemas.openxmlformats.org/officeDocument/2006/relationships/image" Target="file:///E:\&#26472;&#33829;\2016\&#19968;&#36718;\&#21270;&#23398;\HX227.TIF" TargetMode="External"/><Relationship Id="rId7" Type="http://schemas.openxmlformats.org/officeDocument/2006/relationships/slide" Target="slide112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2.xml"/><Relationship Id="rId5" Type="http://schemas.openxmlformats.org/officeDocument/2006/relationships/image" Target="file:///E:\&#26472;&#33829;\2016\&#19968;&#36718;\&#21270;&#23398;\HX228.TIF" TargetMode="External"/><Relationship Id="rId10" Type="http://schemas.openxmlformats.org/officeDocument/2006/relationships/slide" Target="slide119.xml"/><Relationship Id="rId4" Type="http://schemas.openxmlformats.org/officeDocument/2006/relationships/image" Target="../media/image101.png"/><Relationship Id="rId9" Type="http://schemas.openxmlformats.org/officeDocument/2006/relationships/slide" Target="slide116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3" Type="http://schemas.openxmlformats.org/officeDocument/2006/relationships/slide" Target="slide112.xml"/><Relationship Id="rId7" Type="http://schemas.openxmlformats.org/officeDocument/2006/relationships/slide" Target="slide122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9.xml"/><Relationship Id="rId5" Type="http://schemas.openxmlformats.org/officeDocument/2006/relationships/slide" Target="slide116.xml"/><Relationship Id="rId4" Type="http://schemas.openxmlformats.org/officeDocument/2006/relationships/slide" Target="slide1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2.xml"/><Relationship Id="rId7" Type="http://schemas.openxmlformats.org/officeDocument/2006/relationships/slide" Target="slide122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9.xml"/><Relationship Id="rId5" Type="http://schemas.openxmlformats.org/officeDocument/2006/relationships/slide" Target="slide116.xml"/><Relationship Id="rId4" Type="http://schemas.openxmlformats.org/officeDocument/2006/relationships/slide" Target="slide1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2.xml"/><Relationship Id="rId7" Type="http://schemas.openxmlformats.org/officeDocument/2006/relationships/slide" Target="slide122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9.xml"/><Relationship Id="rId5" Type="http://schemas.openxmlformats.org/officeDocument/2006/relationships/slide" Target="slide116.xml"/><Relationship Id="rId4" Type="http://schemas.openxmlformats.org/officeDocument/2006/relationships/slide" Target="slide1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notesSlide" Target="../notesSlides/notesSlide4.xml"/><Relationship Id="rId7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Word_Document1.docx"/><Relationship Id="rId10" Type="http://schemas.openxmlformats.org/officeDocument/2006/relationships/image" Target="../media/image9.emf"/><Relationship Id="rId4" Type="http://schemas.openxmlformats.org/officeDocument/2006/relationships/image" Target="../media/image10.png"/><Relationship Id="rId9" Type="http://schemas.openxmlformats.org/officeDocument/2006/relationships/package" Target="../embeddings/Microsoft_Word_Document3.docx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2.xml"/><Relationship Id="rId7" Type="http://schemas.openxmlformats.org/officeDocument/2006/relationships/slide" Target="slide122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9.xml"/><Relationship Id="rId5" Type="http://schemas.openxmlformats.org/officeDocument/2006/relationships/slide" Target="slide116.xml"/><Relationship Id="rId4" Type="http://schemas.openxmlformats.org/officeDocument/2006/relationships/slide" Target="slide114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16.xml"/><Relationship Id="rId3" Type="http://schemas.openxmlformats.org/officeDocument/2006/relationships/package" Target="../embeddings/Microsoft_Word_Document58.docx"/><Relationship Id="rId7" Type="http://schemas.openxmlformats.org/officeDocument/2006/relationships/slide" Target="slide1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slide" Target="slide112.xml"/><Relationship Id="rId5" Type="http://schemas.openxmlformats.org/officeDocument/2006/relationships/slide" Target="slide111.xml"/><Relationship Id="rId10" Type="http://schemas.openxmlformats.org/officeDocument/2006/relationships/slide" Target="slide122.xml"/><Relationship Id="rId4" Type="http://schemas.openxmlformats.org/officeDocument/2006/relationships/image" Target="../media/image102.emf"/><Relationship Id="rId9" Type="http://schemas.openxmlformats.org/officeDocument/2006/relationships/slide" Target="slide119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1.xml"/><Relationship Id="rId7" Type="http://schemas.openxmlformats.org/officeDocument/2006/relationships/slide" Target="slide119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14.xml"/><Relationship Id="rId4" Type="http://schemas.openxmlformats.org/officeDocument/2006/relationships/slide" Target="slide1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" Target="slide112.xml"/><Relationship Id="rId7" Type="http://schemas.openxmlformats.org/officeDocument/2006/relationships/slide" Target="slide122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9.xml"/><Relationship Id="rId5" Type="http://schemas.openxmlformats.org/officeDocument/2006/relationships/slide" Target="slide116.xml"/><Relationship Id="rId4" Type="http://schemas.openxmlformats.org/officeDocument/2006/relationships/slide" Target="slide11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16.xml"/><Relationship Id="rId3" Type="http://schemas.openxmlformats.org/officeDocument/2006/relationships/package" Target="../embeddings/Microsoft_Word_Document59.docx"/><Relationship Id="rId7" Type="http://schemas.openxmlformats.org/officeDocument/2006/relationships/slide" Target="slide1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slide" Target="slide112.xml"/><Relationship Id="rId5" Type="http://schemas.openxmlformats.org/officeDocument/2006/relationships/slide" Target="slide111.xml"/><Relationship Id="rId10" Type="http://schemas.openxmlformats.org/officeDocument/2006/relationships/slide" Target="slide122.xml"/><Relationship Id="rId4" Type="http://schemas.openxmlformats.org/officeDocument/2006/relationships/image" Target="../media/image104.emf"/><Relationship Id="rId9" Type="http://schemas.openxmlformats.org/officeDocument/2006/relationships/slide" Target="slide119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16.xml"/><Relationship Id="rId3" Type="http://schemas.openxmlformats.org/officeDocument/2006/relationships/package" Target="../embeddings/Microsoft_Word_Document60.docx"/><Relationship Id="rId7" Type="http://schemas.openxmlformats.org/officeDocument/2006/relationships/slide" Target="slide1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slide" Target="slide112.xml"/><Relationship Id="rId5" Type="http://schemas.openxmlformats.org/officeDocument/2006/relationships/slide" Target="slide111.xml"/><Relationship Id="rId10" Type="http://schemas.openxmlformats.org/officeDocument/2006/relationships/slide" Target="slide122.xml"/><Relationship Id="rId4" Type="http://schemas.openxmlformats.org/officeDocument/2006/relationships/image" Target="../media/image105.emf"/><Relationship Id="rId9" Type="http://schemas.openxmlformats.org/officeDocument/2006/relationships/slide" Target="slide119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12.xml"/><Relationship Id="rId7" Type="http://schemas.openxmlformats.org/officeDocument/2006/relationships/slide" Target="slide122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9.xml"/><Relationship Id="rId5" Type="http://schemas.openxmlformats.org/officeDocument/2006/relationships/slide" Target="slide116.xml"/><Relationship Id="rId4" Type="http://schemas.openxmlformats.org/officeDocument/2006/relationships/slide" Target="slide1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6" Type="http://schemas.openxmlformats.org/officeDocument/2006/relationships/slide" Target="slide12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6" Type="http://schemas.openxmlformats.org/officeDocument/2006/relationships/slide" Target="slide1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32.xml"/><Relationship Id="rId13" Type="http://schemas.openxmlformats.org/officeDocument/2006/relationships/slide" Target="slide141.xml"/><Relationship Id="rId18" Type="http://schemas.openxmlformats.org/officeDocument/2006/relationships/slide" Target="slide155.xml"/><Relationship Id="rId3" Type="http://schemas.openxmlformats.org/officeDocument/2006/relationships/package" Target="../embeddings/Microsoft_Word_Document61.docx"/><Relationship Id="rId7" Type="http://schemas.openxmlformats.org/officeDocument/2006/relationships/slide" Target="slide131.xml"/><Relationship Id="rId12" Type="http://schemas.openxmlformats.org/officeDocument/2006/relationships/slide" Target="slide139.xml"/><Relationship Id="rId17" Type="http://schemas.openxmlformats.org/officeDocument/2006/relationships/slide" Target="slide14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7.xml"/><Relationship Id="rId1" Type="http://schemas.openxmlformats.org/officeDocument/2006/relationships/vmlDrawing" Target="../drawings/vmlDrawing42.vml"/><Relationship Id="rId6" Type="http://schemas.openxmlformats.org/officeDocument/2006/relationships/slide" Target="slide130.xml"/><Relationship Id="rId11" Type="http://schemas.openxmlformats.org/officeDocument/2006/relationships/slide" Target="slide137.xml"/><Relationship Id="rId5" Type="http://schemas.openxmlformats.org/officeDocument/2006/relationships/slide" Target="slide128.xml"/><Relationship Id="rId15" Type="http://schemas.openxmlformats.org/officeDocument/2006/relationships/slide" Target="slide145.xml"/><Relationship Id="rId10" Type="http://schemas.openxmlformats.org/officeDocument/2006/relationships/slide" Target="slide135.xml"/><Relationship Id="rId4" Type="http://schemas.openxmlformats.org/officeDocument/2006/relationships/image" Target="../media/image106.emf"/><Relationship Id="rId9" Type="http://schemas.openxmlformats.org/officeDocument/2006/relationships/slide" Target="slide133.xml"/><Relationship Id="rId14" Type="http://schemas.openxmlformats.org/officeDocument/2006/relationships/slide" Target="slide143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5.xml"/><Relationship Id="rId18" Type="http://schemas.openxmlformats.org/officeDocument/2006/relationships/image" Target="../media/image107.emf"/><Relationship Id="rId3" Type="http://schemas.openxmlformats.org/officeDocument/2006/relationships/slide" Target="slide128.xml"/><Relationship Id="rId7" Type="http://schemas.openxmlformats.org/officeDocument/2006/relationships/slide" Target="slide133.xml"/><Relationship Id="rId12" Type="http://schemas.openxmlformats.org/officeDocument/2006/relationships/slide" Target="slide143.xml"/><Relationship Id="rId17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55.xml"/><Relationship Id="rId1" Type="http://schemas.openxmlformats.org/officeDocument/2006/relationships/vmlDrawing" Target="../drawings/vmlDrawing43.vml"/><Relationship Id="rId6" Type="http://schemas.openxmlformats.org/officeDocument/2006/relationships/slide" Target="slide132.xml"/><Relationship Id="rId11" Type="http://schemas.openxmlformats.org/officeDocument/2006/relationships/slide" Target="slide141.xml"/><Relationship Id="rId5" Type="http://schemas.openxmlformats.org/officeDocument/2006/relationships/slide" Target="slide131.xml"/><Relationship Id="rId15" Type="http://schemas.openxmlformats.org/officeDocument/2006/relationships/slide" Target="slide149.xml"/><Relationship Id="rId10" Type="http://schemas.openxmlformats.org/officeDocument/2006/relationships/slide" Target="slide139.xml"/><Relationship Id="rId19" Type="http://schemas.openxmlformats.org/officeDocument/2006/relationships/slide" Target="slide136.xml"/><Relationship Id="rId4" Type="http://schemas.openxmlformats.org/officeDocument/2006/relationships/slide" Target="slide130.xml"/><Relationship Id="rId9" Type="http://schemas.openxmlformats.org/officeDocument/2006/relationships/slide" Target="slide137.xml"/><Relationship Id="rId14" Type="http://schemas.openxmlformats.org/officeDocument/2006/relationships/slide" Target="slide14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5.xml"/><Relationship Id="rId18" Type="http://schemas.openxmlformats.org/officeDocument/2006/relationships/package" Target="../embeddings/Microsoft_Word_Document63.docx"/><Relationship Id="rId3" Type="http://schemas.openxmlformats.org/officeDocument/2006/relationships/slide" Target="slide128.xml"/><Relationship Id="rId7" Type="http://schemas.openxmlformats.org/officeDocument/2006/relationships/slide" Target="slide133.xml"/><Relationship Id="rId12" Type="http://schemas.openxmlformats.org/officeDocument/2006/relationships/slide" Target="slide143.xml"/><Relationship Id="rId17" Type="http://schemas.openxmlformats.org/officeDocument/2006/relationships/image" Target="../media/image109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155.xml"/><Relationship Id="rId20" Type="http://schemas.openxmlformats.org/officeDocument/2006/relationships/slide" Target="slide138.xml"/><Relationship Id="rId1" Type="http://schemas.openxmlformats.org/officeDocument/2006/relationships/vmlDrawing" Target="../drawings/vmlDrawing44.vml"/><Relationship Id="rId6" Type="http://schemas.openxmlformats.org/officeDocument/2006/relationships/slide" Target="slide132.xml"/><Relationship Id="rId11" Type="http://schemas.openxmlformats.org/officeDocument/2006/relationships/slide" Target="slide141.xml"/><Relationship Id="rId5" Type="http://schemas.openxmlformats.org/officeDocument/2006/relationships/slide" Target="slide131.xml"/><Relationship Id="rId15" Type="http://schemas.openxmlformats.org/officeDocument/2006/relationships/slide" Target="slide149.xml"/><Relationship Id="rId10" Type="http://schemas.openxmlformats.org/officeDocument/2006/relationships/slide" Target="slide139.xml"/><Relationship Id="rId19" Type="http://schemas.openxmlformats.org/officeDocument/2006/relationships/image" Target="../media/image108.emf"/><Relationship Id="rId4" Type="http://schemas.openxmlformats.org/officeDocument/2006/relationships/slide" Target="slide130.xml"/><Relationship Id="rId9" Type="http://schemas.openxmlformats.org/officeDocument/2006/relationships/slide" Target="slide137.xml"/><Relationship Id="rId14" Type="http://schemas.openxmlformats.org/officeDocument/2006/relationships/slide" Target="slide14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" Target="slide132.xml"/><Relationship Id="rId13" Type="http://schemas.openxmlformats.org/officeDocument/2006/relationships/slide" Target="slide141.xml"/><Relationship Id="rId18" Type="http://schemas.openxmlformats.org/officeDocument/2006/relationships/slide" Target="slide155.xml"/><Relationship Id="rId3" Type="http://schemas.openxmlformats.org/officeDocument/2006/relationships/package" Target="../embeddings/Microsoft_Word_Document64.docx"/><Relationship Id="rId7" Type="http://schemas.openxmlformats.org/officeDocument/2006/relationships/slide" Target="slide131.xml"/><Relationship Id="rId12" Type="http://schemas.openxmlformats.org/officeDocument/2006/relationships/slide" Target="slide139.xml"/><Relationship Id="rId17" Type="http://schemas.openxmlformats.org/officeDocument/2006/relationships/slide" Target="slide14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7.xml"/><Relationship Id="rId1" Type="http://schemas.openxmlformats.org/officeDocument/2006/relationships/vmlDrawing" Target="../drawings/vmlDrawing45.vml"/><Relationship Id="rId6" Type="http://schemas.openxmlformats.org/officeDocument/2006/relationships/slide" Target="slide130.xml"/><Relationship Id="rId11" Type="http://schemas.openxmlformats.org/officeDocument/2006/relationships/slide" Target="slide137.xml"/><Relationship Id="rId5" Type="http://schemas.openxmlformats.org/officeDocument/2006/relationships/slide" Target="slide128.xml"/><Relationship Id="rId15" Type="http://schemas.openxmlformats.org/officeDocument/2006/relationships/slide" Target="slide145.xml"/><Relationship Id="rId10" Type="http://schemas.openxmlformats.org/officeDocument/2006/relationships/slide" Target="slide135.xml"/><Relationship Id="rId4" Type="http://schemas.openxmlformats.org/officeDocument/2006/relationships/image" Target="../media/image110.emf"/><Relationship Id="rId9" Type="http://schemas.openxmlformats.org/officeDocument/2006/relationships/slide" Target="slide133.xml"/><Relationship Id="rId14" Type="http://schemas.openxmlformats.org/officeDocument/2006/relationships/slide" Target="slide143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17" Type="http://schemas.openxmlformats.org/officeDocument/2006/relationships/slide" Target="slide140.xml"/><Relationship Id="rId2" Type="http://schemas.openxmlformats.org/officeDocument/2006/relationships/slide" Target="slide128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17" Type="http://schemas.openxmlformats.org/officeDocument/2006/relationships/slide" Target="slide142.xml"/><Relationship Id="rId2" Type="http://schemas.openxmlformats.org/officeDocument/2006/relationships/slide" Target="slide128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slide" Target="slide132.xml"/><Relationship Id="rId13" Type="http://schemas.openxmlformats.org/officeDocument/2006/relationships/slide" Target="slide141.xml"/><Relationship Id="rId18" Type="http://schemas.openxmlformats.org/officeDocument/2006/relationships/slide" Target="slide155.xml"/><Relationship Id="rId3" Type="http://schemas.openxmlformats.org/officeDocument/2006/relationships/package" Target="../embeddings/Microsoft_Word_Document65.docx"/><Relationship Id="rId7" Type="http://schemas.openxmlformats.org/officeDocument/2006/relationships/slide" Target="slide131.xml"/><Relationship Id="rId12" Type="http://schemas.openxmlformats.org/officeDocument/2006/relationships/slide" Target="slide139.xml"/><Relationship Id="rId17" Type="http://schemas.openxmlformats.org/officeDocument/2006/relationships/slide" Target="slide14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7.xml"/><Relationship Id="rId1" Type="http://schemas.openxmlformats.org/officeDocument/2006/relationships/vmlDrawing" Target="../drawings/vmlDrawing46.vml"/><Relationship Id="rId6" Type="http://schemas.openxmlformats.org/officeDocument/2006/relationships/slide" Target="slide130.xml"/><Relationship Id="rId11" Type="http://schemas.openxmlformats.org/officeDocument/2006/relationships/slide" Target="slide137.xml"/><Relationship Id="rId5" Type="http://schemas.openxmlformats.org/officeDocument/2006/relationships/slide" Target="slide128.xml"/><Relationship Id="rId15" Type="http://schemas.openxmlformats.org/officeDocument/2006/relationships/slide" Target="slide145.xml"/><Relationship Id="rId10" Type="http://schemas.openxmlformats.org/officeDocument/2006/relationships/slide" Target="slide135.xml"/><Relationship Id="rId4" Type="http://schemas.openxmlformats.org/officeDocument/2006/relationships/image" Target="../media/image113.emf"/><Relationship Id="rId9" Type="http://schemas.openxmlformats.org/officeDocument/2006/relationships/slide" Target="slide133.xml"/><Relationship Id="rId14" Type="http://schemas.openxmlformats.org/officeDocument/2006/relationships/slide" Target="slide143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6" Type="http://schemas.openxmlformats.org/officeDocument/2006/relationships/slide" Target="slide14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132.xml"/><Relationship Id="rId13" Type="http://schemas.openxmlformats.org/officeDocument/2006/relationships/slide" Target="slide141.xml"/><Relationship Id="rId18" Type="http://schemas.openxmlformats.org/officeDocument/2006/relationships/slide" Target="slide155.xml"/><Relationship Id="rId3" Type="http://schemas.openxmlformats.org/officeDocument/2006/relationships/package" Target="../embeddings/Microsoft_Word_Document66.docx"/><Relationship Id="rId7" Type="http://schemas.openxmlformats.org/officeDocument/2006/relationships/slide" Target="slide131.xml"/><Relationship Id="rId12" Type="http://schemas.openxmlformats.org/officeDocument/2006/relationships/slide" Target="slide139.xml"/><Relationship Id="rId17" Type="http://schemas.openxmlformats.org/officeDocument/2006/relationships/slide" Target="slide14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7.xml"/><Relationship Id="rId1" Type="http://schemas.openxmlformats.org/officeDocument/2006/relationships/vmlDrawing" Target="../drawings/vmlDrawing47.vml"/><Relationship Id="rId6" Type="http://schemas.openxmlformats.org/officeDocument/2006/relationships/slide" Target="slide130.xml"/><Relationship Id="rId11" Type="http://schemas.openxmlformats.org/officeDocument/2006/relationships/slide" Target="slide137.xml"/><Relationship Id="rId5" Type="http://schemas.openxmlformats.org/officeDocument/2006/relationships/slide" Target="slide128.xml"/><Relationship Id="rId15" Type="http://schemas.openxmlformats.org/officeDocument/2006/relationships/slide" Target="slide145.xml"/><Relationship Id="rId10" Type="http://schemas.openxmlformats.org/officeDocument/2006/relationships/slide" Target="slide135.xml"/><Relationship Id="rId4" Type="http://schemas.openxmlformats.org/officeDocument/2006/relationships/image" Target="../media/image115.emf"/><Relationship Id="rId9" Type="http://schemas.openxmlformats.org/officeDocument/2006/relationships/slide" Target="slide133.xml"/><Relationship Id="rId14" Type="http://schemas.openxmlformats.org/officeDocument/2006/relationships/slide" Target="slide143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5.xml"/><Relationship Id="rId18" Type="http://schemas.openxmlformats.org/officeDocument/2006/relationships/image" Target="../media/image116.emf"/><Relationship Id="rId3" Type="http://schemas.openxmlformats.org/officeDocument/2006/relationships/slide" Target="slide128.xml"/><Relationship Id="rId7" Type="http://schemas.openxmlformats.org/officeDocument/2006/relationships/slide" Target="slide133.xml"/><Relationship Id="rId12" Type="http://schemas.openxmlformats.org/officeDocument/2006/relationships/slide" Target="slide143.xml"/><Relationship Id="rId17" Type="http://schemas.openxmlformats.org/officeDocument/2006/relationships/package" Target="../embeddings/Microsoft_Word_Document67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55.xml"/><Relationship Id="rId1" Type="http://schemas.openxmlformats.org/officeDocument/2006/relationships/vmlDrawing" Target="../drawings/vmlDrawing48.vml"/><Relationship Id="rId6" Type="http://schemas.openxmlformats.org/officeDocument/2006/relationships/slide" Target="slide132.xml"/><Relationship Id="rId11" Type="http://schemas.openxmlformats.org/officeDocument/2006/relationships/slide" Target="slide141.xml"/><Relationship Id="rId5" Type="http://schemas.openxmlformats.org/officeDocument/2006/relationships/slide" Target="slide131.xml"/><Relationship Id="rId15" Type="http://schemas.openxmlformats.org/officeDocument/2006/relationships/slide" Target="slide149.xml"/><Relationship Id="rId10" Type="http://schemas.openxmlformats.org/officeDocument/2006/relationships/slide" Target="slide139.xml"/><Relationship Id="rId19" Type="http://schemas.openxmlformats.org/officeDocument/2006/relationships/slide" Target="slide148.xml"/><Relationship Id="rId4" Type="http://schemas.openxmlformats.org/officeDocument/2006/relationships/slide" Target="slide130.xml"/><Relationship Id="rId9" Type="http://schemas.openxmlformats.org/officeDocument/2006/relationships/slide" Target="slide137.xml"/><Relationship Id="rId14" Type="http://schemas.openxmlformats.org/officeDocument/2006/relationships/slide" Target="slide147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17" Type="http://schemas.openxmlformats.org/officeDocument/2006/relationships/slide" Target="slide150.xml"/><Relationship Id="rId2" Type="http://schemas.openxmlformats.org/officeDocument/2006/relationships/slide" Target="slide128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slide" Target="slide132.xml"/><Relationship Id="rId13" Type="http://schemas.openxmlformats.org/officeDocument/2006/relationships/slide" Target="slide141.xml"/><Relationship Id="rId18" Type="http://schemas.openxmlformats.org/officeDocument/2006/relationships/slide" Target="slide155.xml"/><Relationship Id="rId3" Type="http://schemas.openxmlformats.org/officeDocument/2006/relationships/package" Target="../embeddings/Microsoft_Word_Document68.docx"/><Relationship Id="rId7" Type="http://schemas.openxmlformats.org/officeDocument/2006/relationships/slide" Target="slide131.xml"/><Relationship Id="rId12" Type="http://schemas.openxmlformats.org/officeDocument/2006/relationships/slide" Target="slide139.xml"/><Relationship Id="rId17" Type="http://schemas.openxmlformats.org/officeDocument/2006/relationships/slide" Target="slide14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7.xml"/><Relationship Id="rId1" Type="http://schemas.openxmlformats.org/officeDocument/2006/relationships/vmlDrawing" Target="../drawings/vmlDrawing49.vml"/><Relationship Id="rId6" Type="http://schemas.openxmlformats.org/officeDocument/2006/relationships/slide" Target="slide130.xml"/><Relationship Id="rId11" Type="http://schemas.openxmlformats.org/officeDocument/2006/relationships/slide" Target="slide137.xml"/><Relationship Id="rId5" Type="http://schemas.openxmlformats.org/officeDocument/2006/relationships/slide" Target="slide128.xml"/><Relationship Id="rId15" Type="http://schemas.openxmlformats.org/officeDocument/2006/relationships/slide" Target="slide145.xml"/><Relationship Id="rId10" Type="http://schemas.openxmlformats.org/officeDocument/2006/relationships/slide" Target="slide135.xml"/><Relationship Id="rId4" Type="http://schemas.openxmlformats.org/officeDocument/2006/relationships/image" Target="../media/image118.emf"/><Relationship Id="rId9" Type="http://schemas.openxmlformats.org/officeDocument/2006/relationships/slide" Target="slide133.xml"/><Relationship Id="rId14" Type="http://schemas.openxmlformats.org/officeDocument/2006/relationships/slide" Target="slide143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slide" Target="slide128.xml"/><Relationship Id="rId13" Type="http://schemas.openxmlformats.org/officeDocument/2006/relationships/slide" Target="slide135.xml"/><Relationship Id="rId18" Type="http://schemas.openxmlformats.org/officeDocument/2006/relationships/slide" Target="slide145.xml"/><Relationship Id="rId3" Type="http://schemas.openxmlformats.org/officeDocument/2006/relationships/image" Target="file:///E:\&#26472;&#33829;\2016\&#19968;&#36718;\&#21270;&#23398;\HX236.TIF" TargetMode="External"/><Relationship Id="rId21" Type="http://schemas.openxmlformats.org/officeDocument/2006/relationships/slide" Target="slide155.xml"/><Relationship Id="rId7" Type="http://schemas.openxmlformats.org/officeDocument/2006/relationships/image" Target="file:///E:\&#26472;&#33829;\2016\&#19968;&#36718;\&#21270;&#23398;\HX237A.TIF" TargetMode="External"/><Relationship Id="rId12" Type="http://schemas.openxmlformats.org/officeDocument/2006/relationships/slide" Target="slide133.xml"/><Relationship Id="rId17" Type="http://schemas.openxmlformats.org/officeDocument/2006/relationships/slide" Target="slide143.xml"/><Relationship Id="rId2" Type="http://schemas.openxmlformats.org/officeDocument/2006/relationships/image" Target="../media/image119.png"/><Relationship Id="rId16" Type="http://schemas.openxmlformats.org/officeDocument/2006/relationships/slide" Target="slide141.xml"/><Relationship Id="rId20" Type="http://schemas.openxmlformats.org/officeDocument/2006/relationships/slide" Target="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slide" Target="slide132.xml"/><Relationship Id="rId5" Type="http://schemas.openxmlformats.org/officeDocument/2006/relationships/image" Target="file:///E:\&#26472;&#33829;\2016\&#19968;&#36718;\&#21270;&#23398;\HX237.TIF" TargetMode="External"/><Relationship Id="rId15" Type="http://schemas.openxmlformats.org/officeDocument/2006/relationships/slide" Target="slide139.xml"/><Relationship Id="rId10" Type="http://schemas.openxmlformats.org/officeDocument/2006/relationships/slide" Target="slide131.xml"/><Relationship Id="rId19" Type="http://schemas.openxmlformats.org/officeDocument/2006/relationships/slide" Target="slide147.xml"/><Relationship Id="rId4" Type="http://schemas.openxmlformats.org/officeDocument/2006/relationships/image" Target="../media/image120.png"/><Relationship Id="rId9" Type="http://schemas.openxmlformats.org/officeDocument/2006/relationships/slide" Target="slide130.xml"/><Relationship Id="rId14" Type="http://schemas.openxmlformats.org/officeDocument/2006/relationships/slide" Target="slide137.xml"/><Relationship Id="rId22" Type="http://schemas.openxmlformats.org/officeDocument/2006/relationships/slide" Target="slide152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6" Type="http://schemas.openxmlformats.org/officeDocument/2006/relationships/slide" Target="slide15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5.xml"/><Relationship Id="rId18" Type="http://schemas.openxmlformats.org/officeDocument/2006/relationships/image" Target="../media/image122.emf"/><Relationship Id="rId3" Type="http://schemas.openxmlformats.org/officeDocument/2006/relationships/slide" Target="slide128.xml"/><Relationship Id="rId7" Type="http://schemas.openxmlformats.org/officeDocument/2006/relationships/slide" Target="slide133.xml"/><Relationship Id="rId12" Type="http://schemas.openxmlformats.org/officeDocument/2006/relationships/slide" Target="slide143.xml"/><Relationship Id="rId17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55.xml"/><Relationship Id="rId1" Type="http://schemas.openxmlformats.org/officeDocument/2006/relationships/vmlDrawing" Target="../drawings/vmlDrawing50.vml"/><Relationship Id="rId6" Type="http://schemas.openxmlformats.org/officeDocument/2006/relationships/slide" Target="slide132.xml"/><Relationship Id="rId11" Type="http://schemas.openxmlformats.org/officeDocument/2006/relationships/slide" Target="slide141.xml"/><Relationship Id="rId5" Type="http://schemas.openxmlformats.org/officeDocument/2006/relationships/slide" Target="slide131.xml"/><Relationship Id="rId15" Type="http://schemas.openxmlformats.org/officeDocument/2006/relationships/slide" Target="slide149.xml"/><Relationship Id="rId10" Type="http://schemas.openxmlformats.org/officeDocument/2006/relationships/slide" Target="slide139.xml"/><Relationship Id="rId19" Type="http://schemas.openxmlformats.org/officeDocument/2006/relationships/image" Target="../media/image123.png"/><Relationship Id="rId4" Type="http://schemas.openxmlformats.org/officeDocument/2006/relationships/slide" Target="slide130.xml"/><Relationship Id="rId9" Type="http://schemas.openxmlformats.org/officeDocument/2006/relationships/slide" Target="slide137.xml"/><Relationship Id="rId14" Type="http://schemas.openxmlformats.org/officeDocument/2006/relationships/slide" Target="slide147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slide" Target="slide137.xml"/><Relationship Id="rId13" Type="http://schemas.openxmlformats.org/officeDocument/2006/relationships/slide" Target="slide147.xml"/><Relationship Id="rId3" Type="http://schemas.openxmlformats.org/officeDocument/2006/relationships/slide" Target="slide130.xml"/><Relationship Id="rId7" Type="http://schemas.openxmlformats.org/officeDocument/2006/relationships/slide" Target="slide135.xml"/><Relationship Id="rId12" Type="http://schemas.openxmlformats.org/officeDocument/2006/relationships/slide" Target="slide145.xml"/><Relationship Id="rId2" Type="http://schemas.openxmlformats.org/officeDocument/2006/relationships/slide" Target="slide128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3.xml"/><Relationship Id="rId11" Type="http://schemas.openxmlformats.org/officeDocument/2006/relationships/slide" Target="slide143.xml"/><Relationship Id="rId5" Type="http://schemas.openxmlformats.org/officeDocument/2006/relationships/slide" Target="slide132.xml"/><Relationship Id="rId15" Type="http://schemas.openxmlformats.org/officeDocument/2006/relationships/slide" Target="slide155.xml"/><Relationship Id="rId10" Type="http://schemas.openxmlformats.org/officeDocument/2006/relationships/slide" Target="slide141.xml"/><Relationship Id="rId4" Type="http://schemas.openxmlformats.org/officeDocument/2006/relationships/slide" Target="slide131.xml"/><Relationship Id="rId9" Type="http://schemas.openxmlformats.org/officeDocument/2006/relationships/slide" Target="slide139.xml"/><Relationship Id="rId14" Type="http://schemas.openxmlformats.org/officeDocument/2006/relationships/slide" Target="slide1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K12RJ0000028130.ex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Word_Document6.docx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27.xml"/><Relationship Id="rId3" Type="http://schemas.openxmlformats.org/officeDocument/2006/relationships/package" Target="../embeddings/Microsoft_Word_Document7.docx"/><Relationship Id="rId7" Type="http://schemas.openxmlformats.org/officeDocument/2006/relationships/slide" Target="slide30.xml"/><Relationship Id="rId12" Type="http://schemas.openxmlformats.org/officeDocument/2006/relationships/slide" Target="slide2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11" Type="http://schemas.openxmlformats.org/officeDocument/2006/relationships/slide" Target="slide25.xml"/><Relationship Id="rId5" Type="http://schemas.openxmlformats.org/officeDocument/2006/relationships/package" Target="../embeddings/Microsoft_Word_Document8.docx"/><Relationship Id="rId10" Type="http://schemas.openxmlformats.org/officeDocument/2006/relationships/slide" Target="slide24.xml"/><Relationship Id="rId4" Type="http://schemas.openxmlformats.org/officeDocument/2006/relationships/image" Target="../media/image14.emf"/><Relationship Id="rId9" Type="http://schemas.openxmlformats.org/officeDocument/2006/relationships/slide" Target="slide3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0.xml"/><Relationship Id="rId7" Type="http://schemas.openxmlformats.org/officeDocument/2006/relationships/slide" Target="slide2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24.xml"/><Relationship Id="rId5" Type="http://schemas.openxmlformats.org/officeDocument/2006/relationships/slide" Target="slide32.xml"/><Relationship Id="rId4" Type="http://schemas.openxmlformats.org/officeDocument/2006/relationships/slide" Target="slide31.xml"/><Relationship Id="rId9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0.xml"/><Relationship Id="rId7" Type="http://schemas.openxmlformats.org/officeDocument/2006/relationships/slide" Target="slide2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24.xml"/><Relationship Id="rId5" Type="http://schemas.openxmlformats.org/officeDocument/2006/relationships/slide" Target="slide32.xml"/><Relationship Id="rId4" Type="http://schemas.openxmlformats.org/officeDocument/2006/relationships/slide" Target="slide31.xml"/><Relationship Id="rId9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5" Type="http://schemas.openxmlformats.org/officeDocument/2006/relationships/slide" Target="slide32.xml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1.xml"/><Relationship Id="rId7" Type="http://schemas.openxmlformats.org/officeDocument/2006/relationships/slide" Target="slide26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3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package" Target="../embeddings/Microsoft_Word_Document10.docx"/><Relationship Id="rId7" Type="http://schemas.openxmlformats.org/officeDocument/2006/relationships/slide" Target="slide3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slide" Target="slide31.xml"/><Relationship Id="rId11" Type="http://schemas.openxmlformats.org/officeDocument/2006/relationships/slide" Target="slide27.xml"/><Relationship Id="rId5" Type="http://schemas.openxmlformats.org/officeDocument/2006/relationships/slide" Target="slide30.xml"/><Relationship Id="rId10" Type="http://schemas.openxmlformats.org/officeDocument/2006/relationships/slide" Target="slide26.xml"/><Relationship Id="rId4" Type="http://schemas.openxmlformats.org/officeDocument/2006/relationships/image" Target="../media/image19.emf"/><Relationship Id="rId9" Type="http://schemas.openxmlformats.org/officeDocument/2006/relationships/slide" Target="slid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1.xml"/><Relationship Id="rId7" Type="http://schemas.openxmlformats.org/officeDocument/2006/relationships/slide" Target="slide26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1.xml"/><Relationship Id="rId7" Type="http://schemas.openxmlformats.org/officeDocument/2006/relationships/slide" Target="slide26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1.xml"/><Relationship Id="rId7" Type="http://schemas.openxmlformats.org/officeDocument/2006/relationships/slide" Target="slide26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0.xml"/><Relationship Id="rId7" Type="http://schemas.openxmlformats.org/officeDocument/2006/relationships/slide" Target="slide2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slide" Target="slide24.xml"/><Relationship Id="rId11" Type="http://schemas.openxmlformats.org/officeDocument/2006/relationships/image" Target="../media/image20.emf"/><Relationship Id="rId5" Type="http://schemas.openxmlformats.org/officeDocument/2006/relationships/slide" Target="slide32.xml"/><Relationship Id="rId10" Type="http://schemas.openxmlformats.org/officeDocument/2006/relationships/package" Target="../embeddings/Microsoft_Word_Document11.docx"/><Relationship Id="rId4" Type="http://schemas.openxmlformats.org/officeDocument/2006/relationships/slide" Target="slide31.xml"/><Relationship Id="rId9" Type="http://schemas.openxmlformats.org/officeDocument/2006/relationships/slide" Target="slide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K12RJ0000028130.exe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14.docx"/><Relationship Id="rId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6" Type="http://schemas.openxmlformats.org/officeDocument/2006/relationships/slide" Target="slide32.xml"/><Relationship Id="rId11" Type="http://schemas.openxmlformats.org/officeDocument/2006/relationships/slide" Target="slide44.xml"/><Relationship Id="rId5" Type="http://schemas.openxmlformats.org/officeDocument/2006/relationships/slide" Target="slide31.xml"/><Relationship Id="rId10" Type="http://schemas.openxmlformats.org/officeDocument/2006/relationships/slide" Target="slide39.xml"/><Relationship Id="rId4" Type="http://schemas.openxmlformats.org/officeDocument/2006/relationships/image" Target="../media/image23.emf"/><Relationship Id="rId9" Type="http://schemas.openxmlformats.org/officeDocument/2006/relationships/slide" Target="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8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slide" Target="slide33.xml"/><Relationship Id="rId3" Type="http://schemas.openxmlformats.org/officeDocument/2006/relationships/package" Target="../embeddings/Microsoft_Word_Document15.docx"/><Relationship Id="rId7" Type="http://schemas.openxmlformats.org/officeDocument/2006/relationships/package" Target="../embeddings/Microsoft_Word_Document17.docx"/><Relationship Id="rId12" Type="http://schemas.openxmlformats.org/officeDocument/2006/relationships/slide" Target="slide32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3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5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16.docx"/><Relationship Id="rId15" Type="http://schemas.openxmlformats.org/officeDocument/2006/relationships/slide" Target="slide38.xml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package" Target="../embeddings/Microsoft_Word_Document18.docx"/><Relationship Id="rId14" Type="http://schemas.openxmlformats.org/officeDocument/2006/relationships/slide" Target="slide3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19.docx"/><Relationship Id="rId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slide" Target="slide32.xml"/><Relationship Id="rId5" Type="http://schemas.openxmlformats.org/officeDocument/2006/relationships/slide" Target="slide31.xml"/><Relationship Id="rId10" Type="http://schemas.openxmlformats.org/officeDocument/2006/relationships/slide" Target="slide39.xml"/><Relationship Id="rId4" Type="http://schemas.openxmlformats.org/officeDocument/2006/relationships/image" Target="../media/image28.emf"/><Relationship Id="rId9" Type="http://schemas.openxmlformats.org/officeDocument/2006/relationships/slide" Target="slid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0.docx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K12RJ0000028130.exe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Word_Document22.docx"/><Relationship Id="rId4" Type="http://schemas.openxmlformats.org/officeDocument/2006/relationships/image" Target="../media/image3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&#30813;&#37240;&#30340;&#24037;&#19994;&#21046;&#27861;.swf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slide" Target="slide32.xml"/><Relationship Id="rId7" Type="http://schemas.openxmlformats.org/officeDocument/2006/relationships/slide" Target="slide45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6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slide" Target="slide32.xml"/><Relationship Id="rId7" Type="http://schemas.openxmlformats.org/officeDocument/2006/relationships/slide" Target="slide45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6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slide" Target="slide32.xml"/><Relationship Id="rId7" Type="http://schemas.openxmlformats.org/officeDocument/2006/relationships/slide" Target="slide45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6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8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package" Target="../embeddings/Microsoft_Word_Document24.docx"/><Relationship Id="rId7" Type="http://schemas.openxmlformats.org/officeDocument/2006/relationships/slide" Target="slide31.xml"/><Relationship Id="rId12" Type="http://schemas.openxmlformats.org/officeDocument/2006/relationships/slide" Target="slide3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emf"/><Relationship Id="rId11" Type="http://schemas.openxmlformats.org/officeDocument/2006/relationships/slide" Target="slide38.xml"/><Relationship Id="rId5" Type="http://schemas.openxmlformats.org/officeDocument/2006/relationships/package" Target="../embeddings/Microsoft_Word_Document25.docx"/><Relationship Id="rId10" Type="http://schemas.openxmlformats.org/officeDocument/2006/relationships/slide" Target="slide34.xml"/><Relationship Id="rId4" Type="http://schemas.openxmlformats.org/officeDocument/2006/relationships/image" Target="../media/image36.emf"/><Relationship Id="rId9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package" Target="../embeddings/Microsoft_Word_Document26.docx"/><Relationship Id="rId7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Word_Document27.docx"/><Relationship Id="rId4" Type="http://schemas.openxmlformats.org/officeDocument/2006/relationships/image" Target="../media/image38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1.xml"/><Relationship Id="rId7" Type="http://schemas.openxmlformats.org/officeDocument/2006/relationships/slide" Target="slide3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31.docx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51.xml"/><Relationship Id="rId7" Type="http://schemas.openxmlformats.org/officeDocument/2006/relationships/slide" Target="slide67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54.xml"/><Relationship Id="rId4" Type="http://schemas.openxmlformats.org/officeDocument/2006/relationships/slide" Target="slide5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49.png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Microsoft_Word_Document33.docx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2.bin"/><Relationship Id="rId4" Type="http://schemas.openxmlformats.org/officeDocument/2006/relationships/package" Target="../embeddings/Microsoft_Word_Document32.docx"/><Relationship Id="rId9" Type="http://schemas.openxmlformats.org/officeDocument/2006/relationships/image" Target="../media/image48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Word_Document35.docx"/><Relationship Id="rId4" Type="http://schemas.openxmlformats.org/officeDocument/2006/relationships/image" Target="../media/image5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2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file:///D:\2014&#39640;&#19968;&#21270;&#23398;&#25945;&#23398;\&#39640;&#19968;&#25945;&#23398;&#65288;&#19978;&#65289;\&#24517;&#20462;&#19968;\&#31532;&#22235;&#31456;\&#31532;4&#33410;\&#31532;4&#33410;\&#23454;&#39564;&#23460;&#21046;&#27688;&#27668;.wmv" TargetMode="External"/><Relationship Id="rId3" Type="http://schemas.openxmlformats.org/officeDocument/2006/relationships/oleObject" Target="../embeddings/oleObject4.bin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hyperlink" Target="http://images.google.cn/imgres?imgurl=http://www.onlinechem.com/syyyq/UploadFiles_8155/200702/20070212040906122.gif&amp;imgrefurl=http://www.lab8.cn/Article/2007/20070308083556.html&amp;usg=__ZvSt2xWf5460liJMWIcqXgZdmPg=&amp;h=272&amp;w=351&amp;sz=5&amp;hl=zh-CN&amp;start=24&amp;um=1&amp;tbnid=37zFHHKLSxkiMM:&amp;tbnh=93&amp;tbnw=120&amp;prev=/images?q%3D%E5%AE%9E%E9%AA%8C%E5%AE%A4%E5%88%B6%E5%8F%96%E6%B0%A8%E6%B0%94%E7%9A%84%E8%A3%85%E7%BD%AE%26ndsp%3D20%26hl%3Dzh-CN%26sa%3DN%26start%3D20%26um%3D1%26newwindow%3D1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hyperlink" Target="http://images.google.cn/imgres?imgurl=http://www.onlinechem.com/syyyq/UploadFiles_8155/200702/20070212040906122.gif&amp;imgrefurl=http://www.lab8.cn/Article/2007/20070308083556.html&amp;usg=__ZvSt2xWf5460liJMWIcqXgZdmPg=&amp;h=272&amp;w=351&amp;sz=5&amp;hl=zh-CN&amp;start=24&amp;um=1&amp;tbnid=37zFHHKLSxkiMM:&amp;tbnh=93&amp;tbnw=120&amp;prev=/images?q%3D%E5%AE%9E%E9%AA%8C%E5%AE%A4%E5%88%B6%E5%8F%96%E6%B0%A8%E6%B0%94%E7%9A%84%E8%A3%85%E7%BD%AE%26ndsp%3D20%26hl%3Dzh-CN%26sa%3DN%26start%3D20%26um%3D1%26newwindow%3D1" TargetMode="External"/><Relationship Id="rId11" Type="http://schemas.openxmlformats.org/officeDocument/2006/relationships/image" Target="../media/image60.png"/><Relationship Id="rId5" Type="http://schemas.openxmlformats.org/officeDocument/2006/relationships/hyperlink" Target="file:///D:\2014&#39640;&#19968;&#21270;&#23398;&#25945;&#23398;\&#39640;&#19968;&#25945;&#23398;&#65288;&#19978;&#65289;\&#24517;&#20462;&#19968;\&#31532;&#22235;&#31456;\&#31532;4&#33410;\&#31532;4&#33410;\&#23454;&#39564;&#23460;&#21046;&#27688;&#27668;.wmv" TargetMode="External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6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3.png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36.docx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6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67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slide" Target="slide89.xml"/><Relationship Id="rId7" Type="http://schemas.openxmlformats.org/officeDocument/2006/relationships/slide" Target="slide86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85.xml"/><Relationship Id="rId5" Type="http://schemas.openxmlformats.org/officeDocument/2006/relationships/slide" Target="slide91.xml"/><Relationship Id="rId4" Type="http://schemas.openxmlformats.org/officeDocument/2006/relationships/slide" Target="slide9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94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9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94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9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94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9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slide" Target="slide89.xml"/><Relationship Id="rId7" Type="http://schemas.openxmlformats.org/officeDocument/2006/relationships/slide" Target="slide8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85.xml"/><Relationship Id="rId5" Type="http://schemas.openxmlformats.org/officeDocument/2006/relationships/slide" Target="slide91.xml"/><Relationship Id="rId4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94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9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package" Target="../embeddings/Microsoft_Word_Document38.docx"/><Relationship Id="rId7" Type="http://schemas.openxmlformats.org/officeDocument/2006/relationships/slide" Target="slide9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9.vml"/><Relationship Id="rId6" Type="http://schemas.openxmlformats.org/officeDocument/2006/relationships/slide" Target="slide90.xml"/><Relationship Id="rId5" Type="http://schemas.openxmlformats.org/officeDocument/2006/relationships/slide" Target="slide89.xml"/><Relationship Id="rId10" Type="http://schemas.openxmlformats.org/officeDocument/2006/relationships/slide" Target="slide94.xml"/><Relationship Id="rId4" Type="http://schemas.openxmlformats.org/officeDocument/2006/relationships/image" Target="../media/image73.emf"/><Relationship Id="rId9" Type="http://schemas.openxmlformats.org/officeDocument/2006/relationships/slide" Target="slide8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package" Target="../embeddings/Microsoft_Word_Document39.docx"/><Relationship Id="rId7" Type="http://schemas.openxmlformats.org/officeDocument/2006/relationships/slide" Target="slide9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0.vml"/><Relationship Id="rId6" Type="http://schemas.openxmlformats.org/officeDocument/2006/relationships/slide" Target="slide90.xml"/><Relationship Id="rId11" Type="http://schemas.openxmlformats.org/officeDocument/2006/relationships/slide" Target="slide92.xml"/><Relationship Id="rId5" Type="http://schemas.openxmlformats.org/officeDocument/2006/relationships/slide" Target="slide89.xml"/><Relationship Id="rId10" Type="http://schemas.openxmlformats.org/officeDocument/2006/relationships/slide" Target="slide94.xml"/><Relationship Id="rId4" Type="http://schemas.openxmlformats.org/officeDocument/2006/relationships/image" Target="../media/image74.emf"/><Relationship Id="rId9" Type="http://schemas.openxmlformats.org/officeDocument/2006/relationships/slide" Target="slide8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slide" Target="slide89.xml"/><Relationship Id="rId7" Type="http://schemas.openxmlformats.org/officeDocument/2006/relationships/slide" Target="slide8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1.vml"/><Relationship Id="rId6" Type="http://schemas.openxmlformats.org/officeDocument/2006/relationships/slide" Target="slide85.xml"/><Relationship Id="rId5" Type="http://schemas.openxmlformats.org/officeDocument/2006/relationships/slide" Target="slide91.xml"/><Relationship Id="rId10" Type="http://schemas.openxmlformats.org/officeDocument/2006/relationships/image" Target="../media/image75.emf"/><Relationship Id="rId4" Type="http://schemas.openxmlformats.org/officeDocument/2006/relationships/slide" Target="slide90.xml"/><Relationship Id="rId9" Type="http://schemas.openxmlformats.org/officeDocument/2006/relationships/package" Target="../embeddings/Microsoft_Word_Document40.docx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slide" Target="slide91.xml"/><Relationship Id="rId3" Type="http://schemas.openxmlformats.org/officeDocument/2006/relationships/package" Target="../embeddings/Microsoft_Word_Document41.docx"/><Relationship Id="rId7" Type="http://schemas.openxmlformats.org/officeDocument/2006/relationships/package" Target="../embeddings/Microsoft_Word_Document43.docx"/><Relationship Id="rId12" Type="http://schemas.openxmlformats.org/officeDocument/2006/relationships/slide" Target="slide90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9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7.emf"/><Relationship Id="rId11" Type="http://schemas.openxmlformats.org/officeDocument/2006/relationships/slide" Target="slide89.xml"/><Relationship Id="rId5" Type="http://schemas.openxmlformats.org/officeDocument/2006/relationships/package" Target="../embeddings/Microsoft_Word_Document42.docx"/><Relationship Id="rId15" Type="http://schemas.openxmlformats.org/officeDocument/2006/relationships/slide" Target="slide86.xml"/><Relationship Id="rId10" Type="http://schemas.openxmlformats.org/officeDocument/2006/relationships/image" Target="../media/image79.emf"/><Relationship Id="rId4" Type="http://schemas.openxmlformats.org/officeDocument/2006/relationships/image" Target="../media/image76.emf"/><Relationship Id="rId9" Type="http://schemas.openxmlformats.org/officeDocument/2006/relationships/package" Target="../embeddings/Microsoft_Word_Document44.docx"/><Relationship Id="rId14" Type="http://schemas.openxmlformats.org/officeDocument/2006/relationships/slide" Target="slide8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94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9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slide" Target="slide89.xml"/><Relationship Id="rId7" Type="http://schemas.openxmlformats.org/officeDocument/2006/relationships/slide" Target="slide86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85.xml"/><Relationship Id="rId5" Type="http://schemas.openxmlformats.org/officeDocument/2006/relationships/slide" Target="slide91.xml"/><Relationship Id="rId4" Type="http://schemas.openxmlformats.org/officeDocument/2006/relationships/slide" Target="slide9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94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9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slide" Target="slide89.xml"/><Relationship Id="rId7" Type="http://schemas.openxmlformats.org/officeDocument/2006/relationships/slide" Target="slide86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85.xml"/><Relationship Id="rId5" Type="http://schemas.openxmlformats.org/officeDocument/2006/relationships/slide" Target="slide91.xml"/><Relationship Id="rId4" Type="http://schemas.openxmlformats.org/officeDocument/2006/relationships/slide" Target="slide9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112159" y="173078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315876" y="-40780"/>
            <a:ext cx="8060590" cy="553534"/>
            <a:chOff x="-11" y="0"/>
            <a:chExt cx="3611" cy="391"/>
          </a:xfrm>
        </p:grpSpPr>
        <p:sp>
          <p:nvSpPr>
            <p:cNvPr id="8196" name="Rectangle 4"/>
            <p:cNvSpPr>
              <a:spLocks noChangeArrowheads="1"/>
            </p:cNvSpPr>
            <p:nvPr/>
          </p:nvSpPr>
          <p:spPr bwMode="auto">
            <a:xfrm>
              <a:off x="144" y="0"/>
              <a:ext cx="3456" cy="384"/>
            </a:xfrm>
            <a:prstGeom prst="rect">
              <a:avLst/>
            </a:prstGeom>
            <a:solidFill>
              <a:srgbClr val="CCFF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15366" name="Text Box 5"/>
            <p:cNvSpPr txBox="1">
              <a:spLocks noChangeArrowheads="1"/>
            </p:cNvSpPr>
            <p:nvPr/>
          </p:nvSpPr>
          <p:spPr bwMode="auto">
            <a:xfrm>
              <a:off x="-11" y="21"/>
              <a:ext cx="3216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b="1" dirty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      </a:t>
              </a:r>
              <a:r>
                <a:rPr lang="zh-CN" altLang="en-US" sz="2800" b="1" dirty="0" smtClean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复习巩固：重点</a:t>
              </a:r>
              <a:r>
                <a:rPr lang="zh-CN" altLang="en-US" sz="2800" b="1" dirty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记忆的化学方程式：</a:t>
              </a:r>
              <a:endParaRPr lang="zh-CN" altLang="en-US" sz="2800" b="1" baseline="-25000" dirty="0">
                <a:solidFill>
                  <a:srgbClr val="CC0000"/>
                </a:solidFill>
                <a:latin typeface="方正楷体简体" pitchFamily="2" charset="-122"/>
                <a:ea typeface="方正楷体简体" pitchFamily="2" charset="-122"/>
              </a:endParaRPr>
            </a:p>
          </p:txBody>
        </p:sp>
      </p:grp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910630" y="303885"/>
            <a:ext cx="10869785" cy="654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1. 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</a:rPr>
              <a:t>+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 </a:t>
            </a:r>
            <a:r>
              <a:rPr lang="en-US" altLang="zh-CN" sz="2800" b="1" dirty="0">
                <a:solidFill>
                  <a:srgbClr val="000099"/>
                </a:solidFill>
              </a:rPr>
              <a:t>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 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 =      </a:t>
            </a:r>
            <a:endParaRPr lang="en-US" altLang="zh-CN" sz="2800" b="1" dirty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2.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 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+NH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3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+H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O =    </a:t>
            </a:r>
          </a:p>
          <a:p>
            <a:pPr marL="514350" indent="-514350" eaLnBrk="1" hangingPunct="1">
              <a:spcBef>
                <a:spcPct val="0"/>
              </a:spcBef>
              <a:buFontTx/>
              <a:buAutoNum type="arabicPeriod" startAt="3"/>
            </a:pPr>
            <a:r>
              <a:rPr lang="en-US" altLang="zh-CN" sz="2800" b="1" dirty="0" smtClean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 </a:t>
            </a:r>
            <a:r>
              <a:rPr lang="en-US" altLang="zh-CN" sz="2800" b="1" dirty="0">
                <a:solidFill>
                  <a:srgbClr val="000099"/>
                </a:solidFill>
              </a:rPr>
              <a:t>+ </a:t>
            </a:r>
            <a:r>
              <a:rPr lang="en-US" altLang="zh-CN" sz="2800" b="1" dirty="0" err="1">
                <a:solidFill>
                  <a:srgbClr val="000099"/>
                </a:solidFill>
              </a:rPr>
              <a:t>Ca</a:t>
            </a:r>
            <a:r>
              <a:rPr lang="en-US" altLang="zh-CN" sz="2800" b="1" dirty="0">
                <a:solidFill>
                  <a:srgbClr val="000099"/>
                </a:solidFill>
              </a:rPr>
              <a:t>(OH)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 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 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=    </a:t>
            </a:r>
          </a:p>
          <a:p>
            <a:pPr marL="514350" indent="-514350" eaLnBrk="1" hangingPunct="1">
              <a:spcBef>
                <a:spcPct val="0"/>
              </a:spcBef>
              <a:buFontTx/>
              <a:buAutoNum type="arabicPeriod" startAt="3"/>
            </a:pPr>
            <a:r>
              <a:rPr lang="en-US" altLang="zh-CN" sz="2800" b="1" dirty="0" smtClean="0">
                <a:solidFill>
                  <a:srgbClr val="FF3300"/>
                </a:solidFill>
              </a:rPr>
              <a:t>  SO</a:t>
            </a:r>
            <a:r>
              <a:rPr lang="en-US" altLang="zh-CN" sz="2800" b="1" baseline="-25000" dirty="0" smtClean="0">
                <a:solidFill>
                  <a:srgbClr val="FF3300"/>
                </a:solidFill>
              </a:rPr>
              <a:t>2 </a:t>
            </a:r>
            <a:r>
              <a:rPr lang="en-US" altLang="zh-CN" sz="2800" b="1" dirty="0">
                <a:solidFill>
                  <a:srgbClr val="FF3300"/>
                </a:solidFill>
              </a:rPr>
              <a:t>+ </a:t>
            </a:r>
            <a:r>
              <a:rPr lang="en-US" altLang="zh-CN" sz="2800" b="1" dirty="0" err="1">
                <a:solidFill>
                  <a:srgbClr val="FF3300"/>
                </a:solidFill>
              </a:rPr>
              <a:t>Ca</a:t>
            </a:r>
            <a:r>
              <a:rPr lang="en-US" altLang="zh-CN" sz="2800" b="1" dirty="0">
                <a:solidFill>
                  <a:srgbClr val="FF3300"/>
                </a:solidFill>
              </a:rPr>
              <a:t>(OH)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 </a:t>
            </a:r>
            <a:r>
              <a:rPr lang="en-US" altLang="zh-CN" sz="2800" b="1" dirty="0" smtClean="0">
                <a:solidFill>
                  <a:srgbClr val="FF3300"/>
                </a:solidFill>
              </a:rPr>
              <a:t>=   </a:t>
            </a:r>
            <a:endParaRPr lang="en-US" altLang="zh-CN" sz="2800" b="1" dirty="0">
              <a:solidFill>
                <a:srgbClr val="FF33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     </a:t>
            </a:r>
            <a:r>
              <a:rPr lang="zh-CN" altLang="en-US" sz="2400" b="1" dirty="0">
                <a:solidFill>
                  <a:srgbClr val="FF3300"/>
                </a:solidFill>
              </a:rPr>
              <a:t>（过量）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5.  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 +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 </a:t>
            </a:r>
            <a:r>
              <a:rPr lang="en-US" altLang="zh-CN" sz="2800" b="1" dirty="0" err="1">
                <a:solidFill>
                  <a:srgbClr val="000099"/>
                </a:solidFill>
              </a:rPr>
              <a:t>NaOH</a:t>
            </a:r>
            <a:r>
              <a:rPr lang="en-US" altLang="zh-CN" sz="2800" b="1" dirty="0">
                <a:solidFill>
                  <a:srgbClr val="000099"/>
                </a:solidFill>
              </a:rPr>
              <a:t>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=    </a:t>
            </a:r>
            <a:endParaRPr lang="en-US" altLang="zh-CN" sz="2800" b="1" dirty="0">
              <a:solidFill>
                <a:srgbClr val="000099"/>
              </a:solidFill>
            </a:endParaRP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6.  SO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</a:rPr>
              <a:t> +  </a:t>
            </a:r>
            <a:r>
              <a:rPr lang="en-US" altLang="zh-CN" sz="2800" b="1" dirty="0" smtClean="0">
                <a:solidFill>
                  <a:srgbClr val="FF3300"/>
                </a:solidFill>
              </a:rPr>
              <a:t>  </a:t>
            </a:r>
            <a:r>
              <a:rPr lang="en-US" altLang="zh-CN" sz="2800" b="1" dirty="0" err="1" smtClean="0">
                <a:solidFill>
                  <a:srgbClr val="FF3300"/>
                </a:solidFill>
              </a:rPr>
              <a:t>NaOH</a:t>
            </a:r>
            <a:r>
              <a:rPr lang="en-US" altLang="zh-CN" sz="2800" b="1" dirty="0" smtClean="0">
                <a:solidFill>
                  <a:srgbClr val="FF3300"/>
                </a:solidFill>
              </a:rPr>
              <a:t>  =    </a:t>
            </a:r>
            <a:endParaRPr lang="en-US" altLang="zh-CN" sz="2800" b="1" baseline="-25000" dirty="0">
              <a:solidFill>
                <a:srgbClr val="FF3300"/>
              </a:solidFill>
            </a:endParaRP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baseline="-25000" dirty="0">
                <a:solidFill>
                  <a:srgbClr val="FF3300"/>
                </a:solidFill>
              </a:rPr>
              <a:t>        </a:t>
            </a:r>
            <a:r>
              <a:rPr lang="zh-CN" altLang="en-US" sz="2400" b="1" dirty="0">
                <a:solidFill>
                  <a:srgbClr val="FF3300"/>
                </a:solidFill>
              </a:rPr>
              <a:t>（过量）</a:t>
            </a:r>
            <a:endParaRPr lang="zh-CN" altLang="en-US" sz="2400" b="1" baseline="-25000" dirty="0">
              <a:solidFill>
                <a:srgbClr val="FF33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7. 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 + Cl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+</a:t>
            </a:r>
            <a:r>
              <a:rPr lang="zh-CN" altLang="en-US" sz="2800" b="1" dirty="0">
                <a:solidFill>
                  <a:srgbClr val="006600"/>
                </a:solidFill>
              </a:rPr>
              <a:t> </a:t>
            </a:r>
            <a:r>
              <a:rPr lang="zh-CN" altLang="en-US" sz="2800" b="1" dirty="0" smtClean="0">
                <a:solidFill>
                  <a:srgbClr val="006600"/>
                </a:solidFill>
              </a:rPr>
              <a:t>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O </a:t>
            </a:r>
            <a:r>
              <a:rPr lang="en-US" altLang="zh-CN" sz="2800" b="1" dirty="0">
                <a:solidFill>
                  <a:srgbClr val="006600"/>
                </a:solidFill>
              </a:rPr>
              <a:t>= </a:t>
            </a:r>
            <a:endParaRPr lang="en-US" altLang="zh-CN" sz="2800" b="1" baseline="-25000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8. 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</a:t>
            </a:r>
            <a:r>
              <a:rPr lang="en-US" altLang="zh-CN" sz="2800" b="1" dirty="0" err="1" smtClean="0">
                <a:solidFill>
                  <a:srgbClr val="006600"/>
                </a:solidFill>
              </a:rPr>
              <a:t>FeS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+   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SO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4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 =   </a:t>
            </a:r>
            <a:endParaRPr lang="en-US" altLang="zh-CN" sz="2800" b="1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9.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 </a:t>
            </a:r>
            <a:r>
              <a:rPr lang="en-US" altLang="zh-CN" sz="2800" b="1" dirty="0">
                <a:solidFill>
                  <a:srgbClr val="006600"/>
                </a:solidFill>
              </a:rPr>
              <a:t>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 </a:t>
            </a:r>
            <a:r>
              <a:rPr lang="en-US" altLang="zh-CN" sz="2800" b="1" dirty="0">
                <a:solidFill>
                  <a:srgbClr val="006600"/>
                </a:solidFill>
              </a:rPr>
              <a:t>S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+ (CH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3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COO)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Pb  = </a:t>
            </a:r>
            <a:endParaRPr lang="en-US" altLang="zh-CN" sz="2800" b="1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10. 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Na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3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+H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4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</a:t>
            </a:r>
            <a:r>
              <a:rPr lang="zh-CN" altLang="en-US" sz="2800" b="1" baseline="-25000" dirty="0" smtClean="0">
                <a:solidFill>
                  <a:srgbClr val="000099"/>
                </a:solidFill>
                <a:ea typeface="方正楷体简体" pitchFamily="2" charset="-122"/>
              </a:rPr>
              <a:t>（较浓</a:t>
            </a:r>
            <a:r>
              <a:rPr lang="zh-CN" altLang="en-US" sz="2800" b="1" baseline="-25000" dirty="0">
                <a:solidFill>
                  <a:srgbClr val="000099"/>
                </a:solidFill>
                <a:ea typeface="方正楷体简体" pitchFamily="2" charset="-122"/>
              </a:rPr>
              <a:t>）</a:t>
            </a:r>
            <a:r>
              <a:rPr lang="zh-CN" altLang="en-US" sz="2800" b="1" dirty="0">
                <a:solidFill>
                  <a:srgbClr val="000099"/>
                </a:solidFill>
                <a:ea typeface="方正楷体简体" pitchFamily="2" charset="-122"/>
              </a:rPr>
              <a:t>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=</a:t>
            </a:r>
            <a:endParaRPr lang="en-US" altLang="zh-CN" sz="2800" b="1" baseline="-25000" dirty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11. H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S + H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4 </a:t>
            </a:r>
            <a:r>
              <a:rPr lang="zh-CN" altLang="en-US" sz="2800" b="1" baseline="-25000" dirty="0">
                <a:solidFill>
                  <a:srgbClr val="000099"/>
                </a:solidFill>
                <a:ea typeface="方正楷体简体" pitchFamily="2" charset="-122"/>
              </a:rPr>
              <a:t>（浓）</a:t>
            </a:r>
            <a:r>
              <a:rPr lang="zh-CN" altLang="en-US" sz="2800" b="1" dirty="0">
                <a:solidFill>
                  <a:srgbClr val="000099"/>
                </a:solidFill>
                <a:ea typeface="方正楷体简体" pitchFamily="2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=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smtClean="0">
                <a:solidFill>
                  <a:srgbClr val="000099"/>
                </a:solidFill>
              </a:rPr>
              <a:t>12.</a:t>
            </a:r>
            <a:r>
              <a:rPr lang="en-US" altLang="zh-CN" sz="2800" b="1" smtClean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en-US" altLang="zh-CN" sz="2800" b="1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S 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+ </a:t>
            </a:r>
            <a:r>
              <a:rPr lang="en-US" altLang="zh-CN" sz="2800" b="1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 err="1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NaOH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浓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=    </a:t>
            </a:r>
            <a:endParaRPr lang="zh-CN" altLang="en-US" sz="2800" b="1" dirty="0">
              <a:solidFill>
                <a:srgbClr val="000099"/>
              </a:solidFill>
              <a:ea typeface="方正楷体简体" pitchFamily="2" charset="-122"/>
            </a:endParaRPr>
          </a:p>
        </p:txBody>
      </p:sp>
      <p:sp>
        <p:nvSpPr>
          <p:cNvPr id="4" name="五角星 3"/>
          <p:cNvSpPr/>
          <p:nvPr/>
        </p:nvSpPr>
        <p:spPr>
          <a:xfrm>
            <a:off x="550590" y="485492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五角星 8"/>
          <p:cNvSpPr/>
          <p:nvPr/>
        </p:nvSpPr>
        <p:spPr>
          <a:xfrm>
            <a:off x="550589" y="1341562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角星 9"/>
          <p:cNvSpPr/>
          <p:nvPr/>
        </p:nvSpPr>
        <p:spPr>
          <a:xfrm>
            <a:off x="546867" y="4480198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角星 10"/>
          <p:cNvSpPr/>
          <p:nvPr/>
        </p:nvSpPr>
        <p:spPr>
          <a:xfrm>
            <a:off x="593178" y="5734050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角星 11"/>
          <p:cNvSpPr/>
          <p:nvPr/>
        </p:nvSpPr>
        <p:spPr>
          <a:xfrm>
            <a:off x="593179" y="6310114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角星 12"/>
          <p:cNvSpPr/>
          <p:nvPr/>
        </p:nvSpPr>
        <p:spPr>
          <a:xfrm>
            <a:off x="612167" y="5302002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五角星 13"/>
          <p:cNvSpPr/>
          <p:nvPr/>
        </p:nvSpPr>
        <p:spPr>
          <a:xfrm>
            <a:off x="559568" y="4797946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28041" y="281582"/>
            <a:ext cx="428835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17</a:t>
            </a: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氮及其化合物</a:t>
            </a:r>
          </a:p>
        </p:txBody>
      </p:sp>
      <p:sp>
        <p:nvSpPr>
          <p:cNvPr id="10" name="Text Box 50"/>
          <p:cNvSpPr txBox="1">
            <a:spLocks noChangeArrowheads="1"/>
          </p:cNvSpPr>
          <p:nvPr/>
        </p:nvSpPr>
        <p:spPr bwMode="auto">
          <a:xfrm>
            <a:off x="922903" y="1269554"/>
            <a:ext cx="10284871" cy="392342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1.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、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的性质。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掌握硝酸的性质和用途，结合金属与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HNO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的反应，掌握守恒法的计算技巧。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了解氮的氧化物对环境及人类健康的影响。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4.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了解氨气、铵盐的性质及用途；掌握氨气的实验室制法。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5.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掌握铵根离子的检验。</a:t>
            </a:r>
          </a:p>
        </p:txBody>
      </p:sp>
      <p:sp>
        <p:nvSpPr>
          <p:cNvPr id="11" name="矩形 10">
            <a:hlinkClick r:id="rId2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hlinkClick r:id="rId3" action="ppaction://hlinksldjump"/>
          </p:cNvPr>
          <p:cNvSpPr/>
          <p:nvPr/>
        </p:nvSpPr>
        <p:spPr>
          <a:xfrm>
            <a:off x="171667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hlinkClick r:id="rId4" action="ppaction://hlinksldjump"/>
          </p:cNvPr>
          <p:cNvSpPr/>
          <p:nvPr/>
        </p:nvSpPr>
        <p:spPr>
          <a:xfrm>
            <a:off x="345937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hlinkClick r:id="rId5" action="ppaction://hlinksldjump"/>
          </p:cNvPr>
          <p:cNvSpPr/>
          <p:nvPr/>
        </p:nvSpPr>
        <p:spPr>
          <a:xfrm>
            <a:off x="6944788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hlinkClick r:id="rId6" action="ppaction://hlinksldjump"/>
          </p:cNvPr>
          <p:cNvSpPr/>
          <p:nvPr/>
        </p:nvSpPr>
        <p:spPr>
          <a:xfrm>
            <a:off x="10347441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6" name="矩形 15">
            <a:hlinkClick r:id="rId7" action="ppaction://hlinksldjump"/>
          </p:cNvPr>
          <p:cNvSpPr/>
          <p:nvPr/>
        </p:nvSpPr>
        <p:spPr>
          <a:xfrm>
            <a:off x="5191331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考点四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837506"/>
            <a:ext cx="11232086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氮及其化合物的转化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是一种重要的化工原料，可以制备一系列物质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。下列有关表述正确的是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9202" name="Picture 2" descr="去年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4" y="3130731"/>
            <a:ext cx="6078355" cy="247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1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800357"/>
            <a:ext cx="109897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都是常用的化肥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受热时都易分解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在一定条件下可发生氧化还原反应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图中所涉及的盐类物质均可以水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不能用作肥料，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很稳定，受热时不易分解，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是强酸强碱盐，不水解，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3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137" y="489361"/>
            <a:ext cx="11322778" cy="11831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在下列物质转化中，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是一种正盐，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无论是强酸还是强碱时，都有如下的转化关系：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612200"/>
              </p:ext>
            </p:extLst>
          </p:nvPr>
        </p:nvGraphicFramePr>
        <p:xfrm>
          <a:off x="3286894" y="1642719"/>
          <a:ext cx="5334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01" name="文档" r:id="rId3" imgW="5334878" imgH="1104520" progId="Word.Document.12">
                  <p:embed/>
                </p:oleObj>
              </mc:Choice>
              <mc:Fallback>
                <p:oleObj name="文档" r:id="rId3" imgW="5334878" imgH="11045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6894" y="1642719"/>
                        <a:ext cx="53340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137" y="2230863"/>
            <a:ext cx="11322778" cy="43037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均含同一种元素；当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均含另外同一种元素。请回答：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460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85039"/>
              </p:ext>
            </p:extLst>
          </p:nvPr>
        </p:nvGraphicFramePr>
        <p:xfrm>
          <a:off x="660400" y="909514"/>
          <a:ext cx="108712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27" name="文档" r:id="rId3" imgW="10873084" imgH="1948950" progId="Word.Document.12">
                  <p:embed/>
                </p:oleObj>
              </mc:Choice>
              <mc:Fallback>
                <p:oleObj name="文档" r:id="rId3" imgW="10873084" imgH="19489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909514"/>
                        <a:ext cx="10871200" cy="194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33642"/>
              </p:ext>
            </p:extLst>
          </p:nvPr>
        </p:nvGraphicFramePr>
        <p:xfrm>
          <a:off x="660400" y="2565698"/>
          <a:ext cx="108712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28" name="文档" r:id="rId5" imgW="10873084" imgH="3378397" progId="Word.Document.12">
                  <p:embed/>
                </p:oleObj>
              </mc:Choice>
              <mc:Fallback>
                <p:oleObj name="文档" r:id="rId5" imgW="10873084" imgH="33783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2565698"/>
                        <a:ext cx="108712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9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560131"/>
              </p:ext>
            </p:extLst>
          </p:nvPr>
        </p:nvGraphicFramePr>
        <p:xfrm>
          <a:off x="637306" y="837506"/>
          <a:ext cx="108712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62" name="文档" r:id="rId3" imgW="10873084" imgH="2581656" progId="Word.Document.12">
                  <p:embed/>
                </p:oleObj>
              </mc:Choice>
              <mc:Fallback>
                <p:oleObj name="文档" r:id="rId3" imgW="10873084" imgH="25816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306" y="837506"/>
                        <a:ext cx="108712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0590" y="3123178"/>
            <a:ext cx="56232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(1)(NH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246908"/>
              </p:ext>
            </p:extLst>
          </p:nvPr>
        </p:nvGraphicFramePr>
        <p:xfrm>
          <a:off x="635000" y="3989586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63" name="文档" r:id="rId5" imgW="10873084" imgH="1169875" progId="Word.Document.12">
                  <p:embed/>
                </p:oleObj>
              </mc:Choice>
              <mc:Fallback>
                <p:oleObj name="文档" r:id="rId5" imgW="10873084" imgH="11698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5000" y="3989586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967553"/>
              </p:ext>
            </p:extLst>
          </p:nvPr>
        </p:nvGraphicFramePr>
        <p:xfrm>
          <a:off x="632694" y="4941962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64" name="文档" r:id="rId7" imgW="10873084" imgH="1171677" progId="Word.Document.12">
                  <p:embed/>
                </p:oleObj>
              </mc:Choice>
              <mc:Fallback>
                <p:oleObj name="文档" r:id="rId7" imgW="10873084" imgH="11716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694" y="4941962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2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6062" y="46501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含氮物质的性质与实验综合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实验室模拟合成氨和氨催化氧化的流程如下：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2274" name="Picture 2" descr="去年9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95" y="1552454"/>
            <a:ext cx="8061291" cy="1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3" descr="去年9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26" y="3141762"/>
            <a:ext cx="9293150" cy="307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520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38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已知实验室可用饱和亚硝酸钠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溶液与饱和氯化铵溶液经加热后反应制取氮气。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从图中选择制取气体的合适装置：氮气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氮气和氢气通过甲装置，甲装置的作用除了将气体混合外，还有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氨合成器出来经冷却的气体连续通入乙装置的水中吸收氨，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发生倒吸，原因是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88026" y="2045459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9280604" y="208560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526509" y="33032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51522" y="3303206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控制氢气和氮气的流速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606" y="458694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不会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76791" y="4565739"/>
            <a:ext cx="4151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因为混合气体中含</a:t>
            </a:r>
            <a:r>
              <a:rPr lang="zh-CN" altLang="zh-CN" sz="2800" kern="10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kern="10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6673" y="521381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量难溶于水的氮气、氢气</a:t>
            </a:r>
            <a:endParaRPr lang="zh-CN" altLang="en-US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23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062" y="931218"/>
            <a:ext cx="11163760" cy="434148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用乙装置吸收一段时间氨后，再通入空气，同时将经加热的铂丝插入乙装置的锥形瓶内，能使铂丝保持红热的原因是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，锥形瓶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中还可观察到的现象是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29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写出乙装置中氨氧化的化学方程式：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反应结束后锥形瓶内的溶液中含有的离子为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33370" y="166399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氨的氧化反应是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一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4885" y="229937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个放热反应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51390" y="228709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有红棕色气体产生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996645"/>
              </p:ext>
            </p:extLst>
          </p:nvPr>
        </p:nvGraphicFramePr>
        <p:xfrm>
          <a:off x="6755978" y="2828826"/>
          <a:ext cx="48720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7" name="文档" r:id="rId3" imgW="4871523" imgH="1066358" progId="Word.Document.12">
                  <p:embed/>
                </p:oleObj>
              </mc:Choice>
              <mc:Fallback>
                <p:oleObj name="文档" r:id="rId3" imgW="4871523" imgH="10663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5978" y="2828826"/>
                        <a:ext cx="4872038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31721"/>
              </p:ext>
            </p:extLst>
          </p:nvPr>
        </p:nvGraphicFramePr>
        <p:xfrm>
          <a:off x="10060458" y="3930154"/>
          <a:ext cx="1016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8" name="文档" r:id="rId5" imgW="1034357" imgH="707785" progId="Word.Document.12">
                  <p:embed/>
                </p:oleObj>
              </mc:Choice>
              <mc:Fallback>
                <p:oleObj name="文档" r:id="rId5" imgW="1034357" imgH="7077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60458" y="3930154"/>
                        <a:ext cx="10160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314342"/>
              </p:ext>
            </p:extLst>
          </p:nvPr>
        </p:nvGraphicFramePr>
        <p:xfrm>
          <a:off x="914400" y="4531618"/>
          <a:ext cx="120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9" name="文档" r:id="rId7" imgW="1229492" imgH="926673" progId="Word.Document.12">
                  <p:embed/>
                </p:oleObj>
              </mc:Choice>
              <mc:Fallback>
                <p:oleObj name="文档" r:id="rId7" imgW="1229492" imgH="9266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4531618"/>
                        <a:ext cx="12065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98747" y="1086648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有关氮及其重要化合物的推断题常以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产生白烟、红棕色气体、无色气体在空气中变为红棕色、能使湿润红色石蕊试纸变为蓝色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等特殊现象为突破口。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不同价态的含氮物质的转化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歧化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同一元素的化合价在同一反应中既升高又降低。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如：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3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55700"/>
              </p:ext>
            </p:extLst>
          </p:nvPr>
        </p:nvGraphicFramePr>
        <p:xfrm>
          <a:off x="982638" y="965572"/>
          <a:ext cx="8132763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34" name="文档" r:id="rId3" imgW="8131972" imgH="5416418" progId="Word.Document.12">
                  <p:embed/>
                </p:oleObj>
              </mc:Choice>
              <mc:Fallback>
                <p:oleObj name="文档" r:id="rId3" imgW="8131972" imgH="54164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2638" y="965572"/>
                        <a:ext cx="8132763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3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/>
          <p:cNvSpPr txBox="1"/>
          <p:nvPr/>
        </p:nvSpPr>
        <p:spPr>
          <a:xfrm>
            <a:off x="1317561" y="2376944"/>
            <a:ext cx="9530173" cy="11968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考点一　氮气及其氧化物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1342679" y="2610411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探究高考　明确考向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8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9028" y="112553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我国清代《本草纲目拾遗》中记叙无机药物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种，其中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条目下写道：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性最烈，能蚀五金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其水甚强，五金八石皆能穿滴，惟玻璃可盛。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这里的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卤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能溶解大多数金属和矿物，所以为硝酸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矩形 6"/>
          <p:cNvSpPr/>
          <p:nvPr/>
        </p:nvSpPr>
        <p:spPr>
          <a:xfrm>
            <a:off x="9861535" y="252113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2106" y="1197546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下列物质见光不会分解的是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D.AgNO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</p:txBody>
      </p:sp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083467"/>
              </p:ext>
            </p:extLst>
          </p:nvPr>
        </p:nvGraphicFramePr>
        <p:xfrm>
          <a:off x="609600" y="3150270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96" name="文档" r:id="rId3" imgW="10949368" imgH="1907130" progId="Word.Document.12">
                  <p:embed/>
                </p:oleObj>
              </mc:Choice>
              <mc:Fallback>
                <p:oleObj name="文档" r:id="rId3" imgW="10949368" imgH="19071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3150270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169145"/>
              </p:ext>
            </p:extLst>
          </p:nvPr>
        </p:nvGraphicFramePr>
        <p:xfrm>
          <a:off x="622598" y="4595738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97" name="文档" r:id="rId5" imgW="10949368" imgH="1909293" progId="Word.Document.12">
                  <p:embed/>
                </p:oleObj>
              </mc:Choice>
              <mc:Fallback>
                <p:oleObj name="文档" r:id="rId5" imgW="10949368" imgH="19092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4595738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6218942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415521"/>
              </p:ext>
            </p:extLst>
          </p:nvPr>
        </p:nvGraphicFramePr>
        <p:xfrm>
          <a:off x="584200" y="842938"/>
          <a:ext cx="10922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98" name="文档" r:id="rId13" imgW="10923820" imgH="2088830" progId="Word.Document.12">
                  <p:embed/>
                </p:oleObj>
              </mc:Choice>
              <mc:Fallback>
                <p:oleObj name="文档" r:id="rId13" imgW="10923820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4200" y="842938"/>
                        <a:ext cx="10922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01869" y="23496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在加热时发生分解反应，而在光照时不会分解，正确；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8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88762" y="693490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下列关于自然界中氮循环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如下图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6370" name="Picture 2" descr="HX2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2243445"/>
            <a:ext cx="6861367" cy="360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5686" y="693490"/>
            <a:ext cx="11388152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氮元素均被氧化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工业合成氨属于人工固氮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含氮无机物和含氮有机物可相互转化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碳、氢、氧三种元素也参加了氮循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项，合成氨反应中，氮元素的化合价降低被还原，错误；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项，工业合成氨属于人工固氮，正确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项，硝酸盐转化为蛋白质及经动物消化使蛋白质转化为氨气和铵盐，实现了含氮无机物和含氮有机物的相互转化，并且碳、氢、氧三种元素也参加了氮的循环，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65973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012" y="892052"/>
            <a:ext cx="11074344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在通风橱中进行下列实验：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04911"/>
              </p:ext>
            </p:extLst>
          </p:nvPr>
        </p:nvGraphicFramePr>
        <p:xfrm>
          <a:off x="766609" y="1764729"/>
          <a:ext cx="10729196" cy="3879851"/>
        </p:xfrm>
        <a:graphic>
          <a:graphicData uri="http://schemas.openxmlformats.org/drawingml/2006/table">
            <a:tbl>
              <a:tblPr/>
              <a:tblGrid>
                <a:gridCol w="1016135"/>
                <a:gridCol w="3237687"/>
                <a:gridCol w="3237687"/>
                <a:gridCol w="3237687"/>
              </a:tblGrid>
              <a:tr h="2007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步骤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宋体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722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表面产生大量无色气泡，液面上方变为红棕色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表面产生少量红棕色气泡后，迅速停止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接触后，其表面均产生红棕色气泡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7398" name="Picture 6" descr="E:\杨营\2016\一轮\化学\HX227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71" y="1972398"/>
            <a:ext cx="1383503" cy="16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7" name="Picture 5" descr="E:\杨营\2016\一轮\化学\HX228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84" y="1948140"/>
            <a:ext cx="4496426" cy="16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4586" y="1210246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中气体由无色变为红棕色的化学方程式：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表面形成致密的氧化膜，阻止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进一步反应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中的现象，说明稀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的氧化性强于浓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针对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之间连接电流计，可判断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29855" y="3169656"/>
            <a:ext cx="1062193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，说明浓硝酸的氧化性强于稀硝酸，错误；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形成原电池，通过电流计指针偏转的方向，可判断铁是否被氧化，正确。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9314" y="1248070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项，铁与稀硝酸反应生成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与空气中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,2NO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，正确；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项，铁遇浓硝酸钝化，阻止铁继续与浓硝酸反应，正确；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693490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高考涉及氮及其化合物选项正误判断，正确的划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能使酚酞溶液变红，因而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广东理综，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可用于设计喷泉实验，是因为氨气易溶于水。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实验室用锌粒、稀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以及试管、带导管的橡皮塞可制取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具有强氧化性，锌粒与稀硝酸反应不能产生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33178" y="21114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47734" y="40176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66614" y="981522"/>
            <a:ext cx="11163760" cy="71991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氮气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128002" name="Picture 2" descr="HX2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66" y="1989634"/>
            <a:ext cx="9853906" cy="326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855194"/>
              </p:ext>
            </p:extLst>
          </p:nvPr>
        </p:nvGraphicFramePr>
        <p:xfrm>
          <a:off x="2264446" y="1113334"/>
          <a:ext cx="36147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67" name="文档" r:id="rId5" imgW="3613950" imgH="876271" progId="Word.Document.12">
                  <p:embed/>
                </p:oleObj>
              </mc:Choice>
              <mc:Fallback>
                <p:oleObj name="文档" r:id="rId5" imgW="3613950" imgH="876271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4446" y="1113334"/>
                        <a:ext cx="36147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497221"/>
              </p:ext>
            </p:extLst>
          </p:nvPr>
        </p:nvGraphicFramePr>
        <p:xfrm>
          <a:off x="7391350" y="5518026"/>
          <a:ext cx="4419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68" name="文档" r:id="rId7" imgW="4420410" imgH="888872" progId="Word.Document.12">
                  <p:embed/>
                </p:oleObj>
              </mc:Choice>
              <mc:Fallback>
                <p:oleObj name="文档" r:id="rId7" imgW="4420410" imgH="888872" progId="Word.Document.12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350" y="5518026"/>
                        <a:ext cx="44196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879183" y="1285746"/>
            <a:ext cx="63112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+6H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O==3Mg(OH)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</a:t>
            </a:r>
            <a:endParaRPr lang="zh-CN" altLang="en-US" sz="2800" dirty="0"/>
          </a:p>
          <a:p>
            <a:endParaRPr lang="zh-CN" altLang="en-US" sz="28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702718" y="5518026"/>
            <a:ext cx="4419600" cy="1066800"/>
            <a:chOff x="1702718" y="5518026"/>
            <a:chExt cx="4419600" cy="1066800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6985583"/>
                </p:ext>
              </p:extLst>
            </p:nvPr>
          </p:nvGraphicFramePr>
          <p:xfrm>
            <a:off x="1702718" y="5518026"/>
            <a:ext cx="4419600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69" name="文档" r:id="rId9" imgW="4420410" imgH="1066718" progId="Word.Document.12">
                    <p:embed/>
                  </p:oleObj>
                </mc:Choice>
                <mc:Fallback>
                  <p:oleObj name="文档" r:id="rId9" imgW="4420410" imgH="1066718" progId="Word.Document.12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2718" y="5518026"/>
                          <a:ext cx="4419600" cy="1066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箭头连接符 7"/>
            <p:cNvCxnSpPr/>
            <p:nvPr/>
          </p:nvCxnSpPr>
          <p:spPr>
            <a:xfrm>
              <a:off x="3070870" y="6022082"/>
              <a:ext cx="165618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H="1">
              <a:off x="3070870" y="6087988"/>
              <a:ext cx="1656184" cy="36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837506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由于反应物浓度越大，反应速率越快，因而常温下，相同的铝片中分别加入足量的浓、稀硝酸，浓硝酸中铝片先溶解完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浓硝酸使铝片在常温下钝化。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制二氧化氮时，用水或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溶液吸收尾气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二氧化氮与水反应产生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，不能用水吸收。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34834" y="15964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89631" y="352799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199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4030" y="646882"/>
            <a:ext cx="11733225" cy="58107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用湿润的碘化钾淀粉试纸鉴别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都具有强氧化性，都能使湿润的碘化钾淀粉试纸变蓝。</a:t>
            </a:r>
            <a:endParaRPr lang="en-US" altLang="zh-CN" sz="2800" kern="100" spc="-2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6)Cu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的离子方程式为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NO    ===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spc="-2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spc="-2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与稀硝酸反应产生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三种物质中，任意两种物质在一定条件下均能发生反应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二者不能反应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359794"/>
              </p:ext>
            </p:extLst>
          </p:nvPr>
        </p:nvGraphicFramePr>
        <p:xfrm>
          <a:off x="7228532" y="2374431"/>
          <a:ext cx="450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56" name="文档" r:id="rId3" imgW="451474" imgH="647303" progId="Word.Document.12">
                  <p:embed/>
                </p:oleObj>
              </mc:Choice>
              <mc:Fallback>
                <p:oleObj name="文档" r:id="rId3" imgW="451474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28532" y="2374431"/>
                        <a:ext cx="450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449075" y="73094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0258" y="239336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7930" y="461937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837506"/>
            <a:ext cx="11275398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制备氮化镁的装置示意图如下：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91490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71" y="1735422"/>
            <a:ext cx="7839832" cy="391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0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981522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检查装置气密性时要将装置设置成密闭体系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关闭分液漏斗活塞并在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，然后利用热膨胀原理来检验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974" y="1549868"/>
            <a:ext cx="11120877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关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闭分液漏斗活塞，并在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中加入水，微热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，这时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中有气泡冒出，停止加热冷却后，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中插在溶液里的玻璃管形成一段稳定的水柱，则气密性良好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9010501" y="302393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分液漏斗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7318" y="36508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圆底烧瓶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52924" y="1269554"/>
            <a:ext cx="10835436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反应制备氮气的化学方程式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元素显＋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价，在反应中将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价氮氧化，两者发生归中反应生成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，根据电子守恒和质量守恒来配平化学方程式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4942" y="1328862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082240"/>
              </p:ext>
            </p:extLst>
          </p:nvPr>
        </p:nvGraphicFramePr>
        <p:xfrm>
          <a:off x="838622" y="1922438"/>
          <a:ext cx="610393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0" name="文档" r:id="rId3" imgW="6103299" imgH="952175" progId="Word.Document.12">
                  <p:embed/>
                </p:oleObj>
              </mc:Choice>
              <mc:Fallback>
                <p:oleObj name="文档" r:id="rId3" imgW="6103299" imgH="952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622" y="1922438"/>
                        <a:ext cx="6103938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76566" y="1085487"/>
            <a:ext cx="11388152" cy="421651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，是否可以把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的位置对调并说明理由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由于开始装置中含有空气，故利用硫酸亚铁除去空气中的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及反应中生成的氮氧化物；浓硫酸的作用是作吸水剂，将生成的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20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中发生反应的化学方程式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镁是活泼金属，在加热条件下能与氮气反应生成氮化镁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9060" y="1198126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除去氧气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及氮氧化物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27454" y="118542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除去水蒸气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995124" y="1808098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不能，对调后无法除去水蒸气</a:t>
            </a:r>
            <a:endParaRPr lang="zh-CN" altLang="en-US" sz="2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440572"/>
              </p:ext>
            </p:extLst>
          </p:nvPr>
        </p:nvGraphicFramePr>
        <p:xfrm>
          <a:off x="5943600" y="3675777"/>
          <a:ext cx="32210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27" name="文档" r:id="rId3" imgW="3220440" imgH="850351" progId="Word.Document.12">
                  <p:embed/>
                </p:oleObj>
              </mc:Choice>
              <mc:Fallback>
                <p:oleObj name="文档" r:id="rId3" imgW="322044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675777"/>
                        <a:ext cx="32210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7" grpId="0"/>
      <p:bldP spid="7" grpId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274" y="765498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请用化学方法确定是否有氮化镁生成，并检验是否含有未反应的镁，写出实验操作及现象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，故只要检验加入水后能否生成氨气即可知是否有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生成；金属镁的检验可以通过加入酸来检验。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974" y="1359244"/>
            <a:ext cx="11120877" cy="25989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少量产物于试管中，加入少量蒸馏水，试管底部有沉淀生成，可闻到刺激性氨味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或把湿润的红色石蕊试纸放在管口，试纸变蓝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，证明产物中含有氮化镁；弃去上层清液，加入盐酸，若观察到有气泡产生，则证明产物中还含有未反应的镁</a:t>
            </a:r>
            <a:endParaRPr lang="zh-CN" altLang="en-US" sz="2800" dirty="0"/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9" name="圆角矩形 28">
            <a:hlinkClick r:id="rId8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3907484" y="2610411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练出高分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028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981522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是重要的非金属元素，下列说法正确的是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的原子半径逐渐增大，非金属性逐渐减弱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氮的氧化物和硫的氧化物既是形成光化学烟雾，又是形成酸雨的主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汽车尾气中排放的氮氧化合物主要是由游离态氮转化来的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的单质均能和氧气反应，生成的产物分别是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0590" y="3056394"/>
            <a:ext cx="11010769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硫的氧化物不能形成光化学烟雾，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主要是空气中的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在汽缸内化合生成，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氮气和氧气反应生成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，得不到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578253" y="1146086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同周期元素自左向右原子半径逐渐减小，非金属性逐渐增强。同主族元素自上而下原子半径逐渐增大，非金属性逐渐减弱则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的原子半径逐渐增大，非金属性逐渐减弱，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24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117426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氮的氧化物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氮有多种价态的氧化物：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完成下表中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的比较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b="1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55586"/>
              </p:ext>
            </p:extLst>
          </p:nvPr>
        </p:nvGraphicFramePr>
        <p:xfrm>
          <a:off x="910630" y="2349674"/>
          <a:ext cx="10369153" cy="3384376"/>
        </p:xfrm>
        <a:graphic>
          <a:graphicData uri="http://schemas.openxmlformats.org/drawingml/2006/table">
            <a:tbl>
              <a:tblPr/>
              <a:tblGrid>
                <a:gridCol w="1198415"/>
                <a:gridCol w="2388932"/>
                <a:gridCol w="3390903"/>
                <a:gridCol w="3390903"/>
              </a:tblGrid>
              <a:tr h="67455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55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颜色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红棕色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5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毒性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06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溶解性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不溶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能溶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2929" y="701921"/>
            <a:ext cx="1140158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下列有关氮气用途的说法不正确的是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作焊接金属的保护气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制硝酸和化肥的原料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食品袋中充氮气来防腐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从而制硝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氮气的化学性质不活泼，能防止金属在高温下被空气中的氧气氧化，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氮气可用于合成氨，氨可作制硝酸和化肥的原料，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食品袋中充氮气可防止食品缓慢氧化而变质，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氮气与氧气的反应很难进行，不能用氮气与氧气反应制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6718274" y="634182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zh-CN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5478" y="1125538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对环境的危害在于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破坏臭氧层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高温下能使金属被氧化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造成酸雨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与人体血红蛋白相结合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在高温下稳定，不能氧化金属，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不属于对环境的危害。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561830" y="1126049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382" y="98152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用浓氯化铵溶液处理过的舞台幕布不易着火。其原因是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幕布的着火点升高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幕布的质量增加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氯化铵分解吸收热量，降低了温度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氯化铵分解产生的气体隔绝了空气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氯化铵分解吸收热量，能降低温度，并且分解产生的氯化氢和氨气能隔绝空气，破坏了可燃物的燃烧条件，故能使幕布不易着火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9708306" y="990700"/>
            <a:ext cx="42351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1522" y="1115660"/>
            <a:ext cx="1116760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氨气溶于水得到氨水，氯气溶于水得到氯水，下列关于新制的氨水、氯水的描述正确的是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都是混合物，溶液中含有的粒子种类、数目相同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中都存在可逆反应的化学平衡和弱电解质的电离平衡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都有刺激性气味，都能漂白有机色素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放置时间较久后，都会因为相同的原理而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变质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5263" y="1125538"/>
            <a:ext cx="10901751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项，氨水中的微粒有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三种离子，氯水中有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四种离子，所以微粒的种类、数目均不相同；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项，氨水没有漂白性，不能漂白有机色素；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的变质原因不相同，氨水因挥发而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，而氯水主要因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分解而变质。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82540"/>
              </p:ext>
            </p:extLst>
          </p:nvPr>
        </p:nvGraphicFramePr>
        <p:xfrm>
          <a:off x="10908698" y="1256854"/>
          <a:ext cx="4762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26" name="文档" r:id="rId3" imgW="477036" imgH="659904" progId="Word.Document.12">
                  <p:embed/>
                </p:oleObj>
              </mc:Choice>
              <mc:Fallback>
                <p:oleObj name="文档" r:id="rId3" imgW="477036" imgH="65990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8698" y="1256854"/>
                        <a:ext cx="47625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313493"/>
              </p:ext>
            </p:extLst>
          </p:nvPr>
        </p:nvGraphicFramePr>
        <p:xfrm>
          <a:off x="419274" y="909514"/>
          <a:ext cx="11315700" cy="562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19" name="文档" r:id="rId17" imgW="11311001" imgH="5634146" progId="Word.Document.12">
                  <p:embed/>
                </p:oleObj>
              </mc:Choice>
              <mc:Fallback>
                <p:oleObj name="文档" r:id="rId17" imgW="11311001" imgH="56341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9274" y="909514"/>
                        <a:ext cx="11315700" cy="562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2063" y="909514"/>
            <a:ext cx="10964698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分析可知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的化合价由正价变为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时，每生成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价，转移电子数为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中为三键，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中为两个双键，故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氧化剂与还原剂的物质的量之比为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，即氮元素化合价为＋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0294" y="693490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如图所示，向一定量的铁粉中加入一定体积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的硝酸，加热充分反应后，下列微粒在体系中一定大量存在的是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8658" name="Picture 2" descr="HX230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2102549"/>
            <a:ext cx="2474285" cy="226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90294" y="4504622"/>
            <a:ext cx="1118508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440932"/>
              </p:ext>
            </p:extLst>
          </p:nvPr>
        </p:nvGraphicFramePr>
        <p:xfrm>
          <a:off x="1461294" y="4603130"/>
          <a:ext cx="4889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44" name="文档" r:id="rId18" imgW="489637" imgH="672864" progId="Word.Document.12">
                  <p:embed/>
                </p:oleObj>
              </mc:Choice>
              <mc:Fallback>
                <p:oleObj name="文档" r:id="rId18" imgW="489637" imgH="672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61294" y="4603130"/>
                        <a:ext cx="4889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9025" y="1485578"/>
            <a:ext cx="10581133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由于相对量不同而得到不同产物的知识进行了考查。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反应可能生成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。故一定存在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84364"/>
              </p:ext>
            </p:extLst>
          </p:nvPr>
        </p:nvGraphicFramePr>
        <p:xfrm>
          <a:off x="7090618" y="2866430"/>
          <a:ext cx="4508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15" name="文档" r:id="rId3" imgW="451474" imgH="659904" progId="Word.Document.12">
                  <p:embed/>
                </p:oleObj>
              </mc:Choice>
              <mc:Fallback>
                <p:oleObj name="文档" r:id="rId3" imgW="45147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0618" y="2866430"/>
                        <a:ext cx="4508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7045" y="549474"/>
            <a:ext cx="11010769" cy="28328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某同学仿照喷泉实验原理在实验室里做了一个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。如图所示，在甲、乙两个烧瓶中分别装入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两种无色气体，胶头滴管中盛有含酚酞的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溶液，实验时将胶头滴管内的液体挤入甲烧瓶中，然后打开弹簧夹，便可看到甲烧瓶中的导管喷出白色的烟，同时甲烧瓶中的溶液颜色逐渐变浅最后褪为无色。则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9682" name="Picture 2" descr="HX23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35" y="3406964"/>
            <a:ext cx="2167380" cy="209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557045" y="5374010"/>
            <a:ext cx="11010769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3809"/>
              </p:ext>
            </p:extLst>
          </p:nvPr>
        </p:nvGraphicFramePr>
        <p:xfrm>
          <a:off x="838622" y="1053530"/>
          <a:ext cx="11305256" cy="3600400"/>
        </p:xfrm>
        <a:graphic>
          <a:graphicData uri="http://schemas.openxmlformats.org/drawingml/2006/table">
            <a:tbl>
              <a:tblPr/>
              <a:tblGrid>
                <a:gridCol w="1248348"/>
                <a:gridCol w="2195513"/>
                <a:gridCol w="3180875"/>
                <a:gridCol w="4680520"/>
              </a:tblGrid>
              <a:tr h="1648311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2NO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spc="-8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=2NO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19520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b="1" kern="100" baseline="-250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spc="-8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2HNO</a:t>
                      </a:r>
                      <a:r>
                        <a:rPr lang="en-US" sz="2800" b="1" kern="100" baseline="-250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0940" y="1341562"/>
            <a:ext cx="106869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现象，应具备两个条件：一是形成压强差，二是两种气体反应会生成白烟，排除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根据甲中溶液颜色发生的变化，结合题给条件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可知，甲中气体显碱性，即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16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642228"/>
            <a:ext cx="11344407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探究氨气及铵盐性质的过程中，下列根据实验现象得出的结论不正确的是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将集有氨气的试管倒扣于水槽中，液体迅速充满试管，说明氨气极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的氨水稀释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1 000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倍，测得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pH&gt;8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固体，观察到固体逐渐减少，试管口有液滴产生，说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受热不稳定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将红热的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Pt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丝伸入右图所示的锥形瓶中，瓶口出现少量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红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棕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色气体，说明氨气的氧化产物为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75" name="Picture 15" descr="HX72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759" y="4607322"/>
            <a:ext cx="1900071" cy="18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789097"/>
              </p:ext>
            </p:extLst>
          </p:nvPr>
        </p:nvGraphicFramePr>
        <p:xfrm>
          <a:off x="704998" y="1485578"/>
          <a:ext cx="1071880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2" name="文档" r:id="rId3" imgW="10720874" imgH="2127045" progId="Word.Document.12">
                  <p:embed/>
                </p:oleObj>
              </mc:Choice>
              <mc:Fallback>
                <p:oleObj name="文档" r:id="rId3" imgW="10720874" imgH="21270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998" y="1485578"/>
                        <a:ext cx="10718800" cy="212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32394" y="3443298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93490"/>
            <a:ext cx="114099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用下列实验装置进行相应实验，不能达到实验目的的是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8801" name="Picture 17" descr="HX72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78" y="1464906"/>
            <a:ext cx="5409850" cy="504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636" y="1197546"/>
            <a:ext cx="11010769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：少量氨气的尾气吸收装置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：二氧化碳的喷泉实验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：制备和收集氨气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导气管应插入到试管底部。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744" y="824806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有一稀硫酸和稀硝酸的混合酸，其中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此混合酸，向其中加入过量的铁粉，待反应结束后，可产生标准状况下的气体的体积为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设反应中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A.0.448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B.0.672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C.0.896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D.0.224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3822"/>
              </p:ext>
            </p:extLst>
          </p:nvPr>
        </p:nvGraphicFramePr>
        <p:xfrm>
          <a:off x="495300" y="981522"/>
          <a:ext cx="111887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8" name="文档" r:id="rId3" imgW="11190457" imgH="2421226" progId="Word.Document.12">
                  <p:embed/>
                </p:oleObj>
              </mc:Choice>
              <mc:Fallback>
                <p:oleObj name="文档" r:id="rId3" imgW="11190457" imgH="2421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981522"/>
                        <a:ext cx="111887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73316" y="3309154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因为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过量的铁还可以和溶液中过量的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0.224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所以气体体积共计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0.672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，应选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593840"/>
              </p:ext>
            </p:extLst>
          </p:nvPr>
        </p:nvGraphicFramePr>
        <p:xfrm>
          <a:off x="457200" y="943422"/>
          <a:ext cx="112776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03" name="文档" r:id="rId17" imgW="11276097" imgH="4934024" progId="Word.Document.12">
                  <p:embed/>
                </p:oleObj>
              </mc:Choice>
              <mc:Fallback>
                <p:oleObj name="文档" r:id="rId17" imgW="11276097" imgH="49340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7200" y="943422"/>
                        <a:ext cx="112776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0940" y="1354262"/>
            <a:ext cx="10686944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由方程式知，生成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 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中氮元素的化合价为＋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价，是氮元素的中间价态，既具有氧化性又具有还原性，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5621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某化学兴趣小组利用如图装置制取氨气并探究氨气的有关性质。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200706" name="Picture 2" descr="HX23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2" y="1336694"/>
            <a:ext cx="3439621" cy="268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83199" y="3933850"/>
            <a:ext cx="1118508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中烧瓶内试剂可选用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碱石灰　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五氧化二磷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50590" y="223144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氮氧化物对环境的污染及防治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常见的污染类型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光化学烟雾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在紫外线作用下，与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碳氢化合物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发生一系列光化学反应，产生了一种有毒的烟雾。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酸雨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排入大气中后，与水反应生成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，随雨雪降到地面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1050" b="1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1050" b="1" kern="100" dirty="0" smtClean="0">
                <a:latin typeface="Times New Roman"/>
                <a:ea typeface="华文细黑"/>
                <a:cs typeface="Courier New"/>
              </a:rPr>
              <a:t>  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（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是造成酸雨的主要原因）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破坏臭氧层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（还有氟氯烃）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使平流层中的臭氧减少，导致地面紫外线辐射量增加。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与血红蛋白结合使人中毒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解答本题要注意以下四点：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实验室中快速制备氨气的方法和原理；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原理和操作；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氯气的实验室制法和尾气吸收；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氨气和氯气的反应原理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04431"/>
              </p:ext>
            </p:extLst>
          </p:nvPr>
        </p:nvGraphicFramePr>
        <p:xfrm>
          <a:off x="609600" y="2889498"/>
          <a:ext cx="109601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07" name="文档" r:id="rId3" imgW="10961963" imgH="3268079" progId="Word.Document.12">
                  <p:embed/>
                </p:oleObj>
              </mc:Choice>
              <mc:Fallback>
                <p:oleObj name="文档" r:id="rId3" imgW="10961963" imgH="3268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889498"/>
                        <a:ext cx="10960100" cy="326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3974" y="5759450"/>
            <a:ext cx="1737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ace</a:t>
            </a:r>
            <a:endParaRPr lang="zh-CN" altLang="en-US" sz="2800" dirty="0"/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9880" y="621482"/>
            <a:ext cx="11344407" cy="19536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若探究氨气的溶解性，需在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的导管末端连接下表装置中的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装置，当装置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中集满氨气后，关闭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，引发喷泉的实验操作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922239"/>
              </p:ext>
            </p:extLst>
          </p:nvPr>
        </p:nvGraphicFramePr>
        <p:xfrm>
          <a:off x="1429477" y="2805698"/>
          <a:ext cx="9418257" cy="3289418"/>
        </p:xfrm>
        <a:graphic>
          <a:graphicData uri="http://schemas.openxmlformats.org/drawingml/2006/table">
            <a:tbl>
              <a:tblPr/>
              <a:tblGrid>
                <a:gridCol w="4043727"/>
                <a:gridCol w="2601167"/>
                <a:gridCol w="2773363"/>
              </a:tblGrid>
              <a:tr h="552062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备选装置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其中水中含酚酞溶液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092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Ⅰ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Ⅱ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2758" name="Picture 6" descr="E:\杨营\2016\一轮\化学\HX236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6" y="3542893"/>
            <a:ext cx="1581148" cy="167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7" name="Picture 5" descr="E:\杨营\2016\一轮\化学\HX237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90" y="3566903"/>
            <a:ext cx="1729380" cy="158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6" name="Picture 4" descr="E:\杨营\2016\一轮\化学\HX237A.T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205" y="3518510"/>
            <a:ext cx="1416311" cy="172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1208" y="1197546"/>
            <a:ext cx="10901751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氨气极易溶于水，不溶于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，要用防倒吸装置，因此选择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。要使装置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发生喷泉现象，必须使烧瓶中的压强迅速降低，形成内外压强差。用热毛巾将烧瓶捂热，可使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中氨气受热膨胀，通过导管后溶于水，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中压强变小即产生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用热毛巾将烧瓶捂热片刻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其他合理答案均可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40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若探究氨气的还原性，需打开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处导管连接制取纯净、干燥氯气的装置。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用二氧化锰与浓盐酸制取氯气，生成气体必须通过盛有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试剂的洗气瓶；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中氨气与氯气反应产生白烟，同时生成一种无色无味的气体，该反应的化学方程式为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处导管逸出的气体中含有少量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装置中应盛放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1645" y="778198"/>
            <a:ext cx="11120877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用二氧化锰与浓盐酸制取的氯气中，混有氯化氢气体和水蒸气，通过饱和食盐水除去氯化氢，通过浓硫酸除去水蒸气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探究氨气具有还原性，氯气与氨气反应产生白烟，联系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的成分为氯化铵，氯元素化合价降低，则生成的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无色无味气体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必为氨气的氧化产物，可推知为氮气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氯气是有毒气体，可与强碱溶液反应，因此可用氢氧化钠溶液进行尾气吸收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饱和食盐水、浓硫酸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8NH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=6NH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21482"/>
            <a:ext cx="11325718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在纤维纺织品的染色和漂白、照相、生产橡胶、制药等领域有广泛应用，也常用于鱼类、肉类等食品的染色和防腐。但因其有毒，所以在食品行业中的用量有严格限制。现用下图所示仪器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夹持装置已省略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及药品，探究亚硝酸钠与硫酸反应及气体产物的成分。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070111"/>
              </p:ext>
            </p:extLst>
          </p:nvPr>
        </p:nvGraphicFramePr>
        <p:xfrm>
          <a:off x="491282" y="3247689"/>
          <a:ext cx="83010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84" name="文档" r:id="rId17" imgW="8300458" imgH="977734" progId="Word.Document.12">
                  <p:embed/>
                </p:oleObj>
              </mc:Choice>
              <mc:Fallback>
                <p:oleObj name="文档" r:id="rId17" imgW="8300458" imgH="9777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1282" y="3247689"/>
                        <a:ext cx="8301038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412884" y="3624125"/>
            <a:ext cx="11325718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气体液化的温度：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21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152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208898" name="Picture 2" descr="96D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39" y="4331452"/>
            <a:ext cx="6446027" cy="22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2221" y="981522"/>
            <a:ext cx="1096469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为了检验装置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中生成的气体产物，仪器的连接顺序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右连接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的液化温度和性质可知装置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用于检验并分离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为尾气处理装置，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的检验，所以为了检验装置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中的气体产物，仪器的连接顺序是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4692" y="1724180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67410" y="172418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0308" y="172418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B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0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反应前应打开弹簧夹，先通入一段时间氮气，排除装置中的空气，目的是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极易被空气中的氧气氧化为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，所以先通入一段时间氮气，排除装置中的空气，防止可能产生的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中反应产物检验的干扰。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83965" y="1616894"/>
            <a:ext cx="98338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防止可能产生的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中反应产物检验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56506" y="2264966"/>
            <a:ext cx="9028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332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326" y="693490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在关闭弹簧夹、打开分液漏斗活塞、滴入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中产生红棕色气体。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中产生的气体含有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，依据的现象是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。开始时装置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中无色，通入氧气后出现红棕色气体即可证明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的存在。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的作用是降温冷凝，使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完全液化，避免干扰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4782" y="2048942"/>
            <a:ext cx="3676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中通入氧气后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出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87752" y="26843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现红棕色气体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26887" y="4581922"/>
            <a:ext cx="369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冷凝，使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完全液化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7397" y="693490"/>
            <a:ext cx="11074344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中通入过量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和水共同作用可以产生</a:t>
            </a:r>
            <a:r>
              <a:rPr lang="en-US" altLang="zh-CN" sz="2800" kern="100" dirty="0">
                <a:latin typeface="Times New Roman"/>
                <a:ea typeface="华文细黑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通过上述实验探究过程，可得出装置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中反应的化学方程式是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中发生反应的化学方程式是</a:t>
            </a:r>
            <a:r>
              <a:rPr lang="en-US" altLang="zh-CN" sz="2800" kern="100" dirty="0"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1400870"/>
            <a:ext cx="6220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60698" y="3777134"/>
            <a:ext cx="892050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39" name="圆角矩形 38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93370" y="-111616"/>
            <a:ext cx="11362476" cy="57553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常见的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尾气处理方法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碱液吸收法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=2NaNO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的混合气体能被足量烧碱溶液完全吸收的条件是</a:t>
            </a:r>
            <a:r>
              <a:rPr lang="en-US" altLang="zh-CN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≥</a:t>
            </a:r>
            <a:r>
              <a:rPr lang="en-US" altLang="zh-CN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。一般适合工业尾气中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的处理。</a:t>
            </a:r>
            <a:endParaRPr lang="zh-CN" altLang="zh-CN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催化转化法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在催化剂、加热条件下，氨可将氮氧化物转化为无毒气体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在一定温度下催化转化为无毒气体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。一般适用于汽车尾气的处理。</a:t>
            </a:r>
            <a:endParaRPr lang="zh-CN" altLang="zh-CN" b="1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62958" y="5203180"/>
            <a:ext cx="6405921" cy="707886"/>
            <a:chOff x="3862958" y="5203180"/>
            <a:chExt cx="6405921" cy="707886"/>
          </a:xfrm>
        </p:grpSpPr>
        <p:sp>
          <p:nvSpPr>
            <p:cNvPr id="2" name="矩形 1"/>
            <p:cNvSpPr/>
            <p:nvPr/>
          </p:nvSpPr>
          <p:spPr>
            <a:xfrm>
              <a:off x="3862958" y="5387846"/>
              <a:ext cx="64059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00FF"/>
                  </a:solidFill>
                </a:rPr>
                <a:t>4xNH</a:t>
              </a:r>
              <a:r>
                <a:rPr lang="en-US" altLang="zh-CN" sz="2800" b="1" baseline="-25000" dirty="0">
                  <a:solidFill>
                    <a:srgbClr val="0000FF"/>
                  </a:solidFill>
                </a:rPr>
                <a:t>3</a:t>
              </a:r>
              <a:r>
                <a:rPr lang="zh-CN" altLang="en-US" sz="2800" b="1" dirty="0">
                  <a:solidFill>
                    <a:srgbClr val="0000FF"/>
                  </a:solidFill>
                </a:rPr>
                <a:t>＋</a:t>
              </a:r>
              <a:r>
                <a:rPr lang="en-US" altLang="zh-CN" sz="2800" b="1" dirty="0">
                  <a:solidFill>
                    <a:srgbClr val="0000FF"/>
                  </a:solidFill>
                </a:rPr>
                <a:t>6NOx</a:t>
              </a:r>
              <a:r>
                <a:rPr lang="en-US" altLang="zh-CN" sz="2800" b="1" dirty="0" smtClean="0">
                  <a:solidFill>
                    <a:srgbClr val="0000FF"/>
                  </a:solidFill>
                </a:rPr>
                <a:t>====(</a:t>
              </a:r>
              <a:r>
                <a:rPr lang="en-US" altLang="zh-CN" sz="2800" b="1" dirty="0">
                  <a:solidFill>
                    <a:srgbClr val="0000FF"/>
                  </a:solidFill>
                </a:rPr>
                <a:t>2x+3)N</a:t>
              </a:r>
              <a:r>
                <a:rPr lang="en-US" altLang="zh-CN" sz="28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zh-CN" sz="2800" b="1" dirty="0">
                  <a:solidFill>
                    <a:srgbClr val="0000FF"/>
                  </a:solidFill>
                </a:rPr>
                <a:t>+6xH</a:t>
              </a:r>
              <a:r>
                <a:rPr lang="en-US" altLang="zh-CN" sz="28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zh-CN" sz="2800" b="1" dirty="0">
                  <a:solidFill>
                    <a:srgbClr val="0000FF"/>
                  </a:solidFill>
                </a:rPr>
                <a:t>O </a:t>
              </a:r>
              <a:endParaRPr lang="zh-CN" alt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290024" y="5203180"/>
              <a:ext cx="8819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800" b="1" dirty="0">
                  <a:solidFill>
                    <a:srgbClr val="FF0000"/>
                  </a:solidFill>
                </a:rPr>
                <a:t>催化剂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10630" y="6036890"/>
            <a:ext cx="9502596" cy="669414"/>
            <a:chOff x="910630" y="6036890"/>
            <a:chExt cx="9502596" cy="669414"/>
          </a:xfrm>
        </p:grpSpPr>
        <p:sp>
          <p:nvSpPr>
            <p:cNvPr id="3" name="Text Box 6"/>
            <p:cNvSpPr txBox="1">
              <a:spLocks noChangeArrowheads="1"/>
            </p:cNvSpPr>
            <p:nvPr/>
          </p:nvSpPr>
          <p:spPr bwMode="auto">
            <a:xfrm>
              <a:off x="910630" y="6106140"/>
              <a:ext cx="9502596" cy="600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300" b="1" dirty="0">
                  <a:solidFill>
                    <a:srgbClr val="FF0000"/>
                  </a:solidFill>
                </a:rPr>
                <a:t>汽车尾气处理</a:t>
              </a:r>
              <a:r>
                <a:rPr lang="zh-CN" altLang="en-US" sz="3300" b="1" dirty="0" smtClean="0">
                  <a:solidFill>
                    <a:srgbClr val="FF0000"/>
                  </a:solidFill>
                </a:rPr>
                <a:t>：</a:t>
              </a:r>
              <a:r>
                <a:rPr lang="en-US" altLang="zh-CN" sz="3300" b="1" dirty="0" smtClean="0">
                  <a:solidFill>
                    <a:srgbClr val="0000FF"/>
                  </a:solidFill>
                </a:rPr>
                <a:t>2NO+  2CO</a:t>
              </a:r>
              <a:r>
                <a:rPr lang="en-US" altLang="zh-CN" sz="3300" b="1" dirty="0">
                  <a:solidFill>
                    <a:srgbClr val="0000FF"/>
                  </a:solidFill>
                </a:rPr>
                <a:t>===    2CO</a:t>
              </a:r>
              <a:r>
                <a:rPr lang="en-US" altLang="zh-CN" sz="33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zh-CN" sz="3300" b="1" dirty="0">
                  <a:solidFill>
                    <a:srgbClr val="0000FF"/>
                  </a:solidFill>
                </a:rPr>
                <a:t>+N</a:t>
              </a:r>
              <a:r>
                <a:rPr lang="en-US" altLang="zh-CN" sz="3300" b="1" baseline="-25000" dirty="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001438" y="6036890"/>
              <a:ext cx="8819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800" b="1" dirty="0">
                  <a:solidFill>
                    <a:srgbClr val="FF0000"/>
                  </a:solidFill>
                </a:rPr>
                <a:t>催化剂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4078286" y="1"/>
            <a:ext cx="3193397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0000"/>
                </a:solidFill>
                <a:ea typeface="宋体" pitchFamily="2" charset="-122"/>
              </a:rPr>
              <a:t>几个重要关系：</a:t>
            </a: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334390" y="476361"/>
            <a:ext cx="11183011" cy="1402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①2NO+O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=2NO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</a:rPr>
              <a:t>    </a:t>
            </a:r>
            <a:r>
              <a:rPr lang="zh-CN" altLang="en-US" sz="2800" b="1" dirty="0">
                <a:solidFill>
                  <a:srgbClr val="0000FF"/>
                </a:solidFill>
              </a:rPr>
              <a:t>故：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zh-CN" altLang="en-US" sz="2800" b="1" dirty="0">
                <a:solidFill>
                  <a:srgbClr val="0000FF"/>
                </a:solidFill>
              </a:rPr>
              <a:t>与</a:t>
            </a:r>
            <a:r>
              <a:rPr lang="en-US" altLang="zh-CN" sz="2800" b="1" dirty="0">
                <a:solidFill>
                  <a:srgbClr val="0000FF"/>
                </a:solidFill>
              </a:rPr>
              <a:t>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空气不能共存，收集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zh-CN" altLang="en-US" sz="2800" b="1" dirty="0">
                <a:solidFill>
                  <a:srgbClr val="0000FF"/>
                </a:solidFill>
              </a:rPr>
              <a:t>只能用排水法，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不能用排空气法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334391" y="1845102"/>
            <a:ext cx="11231688" cy="971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②  3 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O=2HNO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</a:rPr>
              <a:t>+NO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</a:rPr>
              <a:t>    </a:t>
            </a:r>
            <a:r>
              <a:rPr lang="zh-CN" altLang="en-US" sz="2800" b="1" dirty="0">
                <a:solidFill>
                  <a:srgbClr val="0000FF"/>
                </a:solidFill>
              </a:rPr>
              <a:t>故：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不能用排水法收集，只能用向上排空气法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334391" y="2794597"/>
            <a:ext cx="11136450" cy="22643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③2NO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+2NaOH=NaNO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+NaNO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</a:rPr>
              <a:t>    </a:t>
            </a:r>
            <a:r>
              <a:rPr lang="zh-CN" altLang="en-US" sz="2800" b="1" dirty="0">
                <a:solidFill>
                  <a:srgbClr val="0000FF"/>
                </a:solidFill>
              </a:rPr>
              <a:t>故：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能用碱液吸收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    但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通入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NaHCO</a:t>
            </a:r>
            <a:r>
              <a:rPr lang="en-US" altLang="zh-CN" sz="2800" b="1" baseline="-25000" dirty="0" smtClean="0">
                <a:solidFill>
                  <a:srgbClr val="0000FF"/>
                </a:solidFill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</a:rPr>
              <a:t>溶液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液</a:t>
            </a:r>
            <a:r>
              <a:rPr lang="zh-CN" altLang="en-US" sz="2800" b="1" dirty="0">
                <a:solidFill>
                  <a:srgbClr val="0000FF"/>
                </a:solidFill>
              </a:rPr>
              <a:t>中要放出</a:t>
            </a:r>
            <a:r>
              <a:rPr lang="en-US" altLang="zh-CN" sz="2800" b="1" dirty="0">
                <a:solidFill>
                  <a:srgbClr val="0000FF"/>
                </a:solidFill>
              </a:rPr>
              <a:t>CO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和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zh-CN" altLang="en-US" sz="2800" b="1" dirty="0">
                <a:solidFill>
                  <a:srgbClr val="0000FF"/>
                </a:solidFill>
              </a:rPr>
              <a:t>气体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    </a:t>
            </a:r>
            <a:r>
              <a:rPr lang="en-US" altLang="zh-CN" sz="2800" b="1" dirty="0">
                <a:solidFill>
                  <a:srgbClr val="006600"/>
                </a:solidFill>
              </a:rPr>
              <a:t>3NO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O=2HNO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3</a:t>
            </a:r>
            <a:r>
              <a:rPr lang="en-US" altLang="zh-CN" sz="2800" b="1" dirty="0">
                <a:solidFill>
                  <a:srgbClr val="006600"/>
                </a:solidFill>
              </a:rPr>
              <a:t>+NO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    HNO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3</a:t>
            </a:r>
            <a:r>
              <a:rPr lang="en-US" altLang="zh-CN" sz="2800" b="1" dirty="0">
                <a:solidFill>
                  <a:srgbClr val="006600"/>
                </a:solidFill>
              </a:rPr>
              <a:t>+NaHCO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3</a:t>
            </a:r>
            <a:r>
              <a:rPr lang="en-US" altLang="zh-CN" sz="2800" b="1" dirty="0">
                <a:solidFill>
                  <a:srgbClr val="006600"/>
                </a:solidFill>
              </a:rPr>
              <a:t>=NaNO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3</a:t>
            </a:r>
            <a:r>
              <a:rPr lang="en-US" altLang="zh-CN" sz="2800" b="1" dirty="0">
                <a:solidFill>
                  <a:srgbClr val="006600"/>
                </a:solidFill>
              </a:rPr>
              <a:t>+CO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↑+H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O</a:t>
            </a: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239153" y="5058946"/>
            <a:ext cx="11712109" cy="1402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④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NO</a:t>
            </a:r>
            <a:r>
              <a:rPr lang="en-US" altLang="zh-CN" sz="2800" b="1" baseline="-25000" dirty="0" smtClean="0">
                <a:solidFill>
                  <a:srgbClr val="FF0000"/>
                </a:solidFill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+SO</a:t>
            </a:r>
            <a:r>
              <a:rPr lang="en-US" altLang="zh-CN" sz="2800" b="1" baseline="-25000" dirty="0" smtClean="0">
                <a:solidFill>
                  <a:srgbClr val="FF0000"/>
                </a:solidFill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=SO</a:t>
            </a:r>
            <a:r>
              <a:rPr lang="en-US" altLang="zh-CN" sz="2800" b="1" baseline="-25000" dirty="0" smtClean="0">
                <a:solidFill>
                  <a:srgbClr val="FF0000"/>
                </a:solidFill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+NO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FF"/>
                </a:solidFill>
              </a:rPr>
              <a:t>故</a:t>
            </a:r>
            <a:r>
              <a:rPr lang="zh-CN" altLang="en-US" sz="2800" b="1" dirty="0">
                <a:solidFill>
                  <a:srgbClr val="0000FF"/>
                </a:solidFill>
              </a:rPr>
              <a:t>：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具有氧化性，可使</a:t>
            </a:r>
            <a:r>
              <a:rPr lang="en-US" altLang="zh-CN" sz="2800" b="1" dirty="0">
                <a:solidFill>
                  <a:srgbClr val="0000FF"/>
                </a:solidFill>
              </a:rPr>
              <a:t>KI</a:t>
            </a:r>
            <a:r>
              <a:rPr lang="zh-CN" altLang="en-US" sz="2800" b="1" dirty="0">
                <a:solidFill>
                  <a:srgbClr val="0000FF"/>
                </a:solidFill>
              </a:rPr>
              <a:t>淀粉试纸变蓝，鉴别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和溴蒸气不能用淀粉</a:t>
            </a:r>
            <a:r>
              <a:rPr lang="en-US" altLang="zh-CN" sz="2800" b="1" dirty="0">
                <a:solidFill>
                  <a:srgbClr val="0000FF"/>
                </a:solidFill>
              </a:rPr>
              <a:t>KI</a:t>
            </a:r>
            <a:r>
              <a:rPr lang="zh-CN" altLang="en-US" sz="2800" b="1" dirty="0">
                <a:solidFill>
                  <a:srgbClr val="0000FF"/>
                </a:solidFill>
              </a:rPr>
              <a:t>试纸。可用加水振荡法或加</a:t>
            </a:r>
            <a:r>
              <a:rPr lang="en-US" altLang="zh-CN" sz="2800" b="1" dirty="0">
                <a:solidFill>
                  <a:srgbClr val="0000FF"/>
                </a:solidFill>
              </a:rPr>
              <a:t>AgNO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</a:rPr>
              <a:t>溶液法。</a:t>
            </a:r>
          </a:p>
        </p:txBody>
      </p:sp>
    </p:spTree>
    <p:extLst>
      <p:ext uri="{BB962C8B-B14F-4D97-AF65-F5344CB8AC3E}">
        <p14:creationId xmlns:p14="http://schemas.microsoft.com/office/powerpoint/2010/main" val="17994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19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1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1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1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1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1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19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1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81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animBg="1" autoUpdateAnimBg="0"/>
      <p:bldP spid="81923" grpId="0" animBg="1" autoUpdateAnimBg="0"/>
      <p:bldP spid="81924" grpId="0" animBg="1" autoUpdateAnimBg="0"/>
      <p:bldP spid="81925" grpId="0" build="p" animBg="1"/>
      <p:bldP spid="81926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994704" y="4974790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31747" name="Text Box 7"/>
          <p:cNvSpPr txBox="1">
            <a:spLocks noChangeArrowheads="1"/>
          </p:cNvSpPr>
          <p:nvPr/>
        </p:nvSpPr>
        <p:spPr bwMode="auto">
          <a:xfrm>
            <a:off x="1096291" y="5279660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31748" name="Text Box 11"/>
          <p:cNvSpPr txBox="1">
            <a:spLocks noChangeArrowheads="1"/>
          </p:cNvSpPr>
          <p:nvPr/>
        </p:nvSpPr>
        <p:spPr bwMode="auto">
          <a:xfrm>
            <a:off x="791530" y="5965619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31749" name="Text Box 13"/>
          <p:cNvSpPr txBox="1">
            <a:spLocks noChangeArrowheads="1"/>
          </p:cNvSpPr>
          <p:nvPr/>
        </p:nvSpPr>
        <p:spPr bwMode="auto">
          <a:xfrm>
            <a:off x="5464522" y="3602872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71697" name="Text Box 17"/>
          <p:cNvSpPr txBox="1">
            <a:spLocks noChangeArrowheads="1"/>
          </p:cNvSpPr>
          <p:nvPr/>
        </p:nvSpPr>
        <p:spPr bwMode="auto">
          <a:xfrm>
            <a:off x="1" y="5085940"/>
            <a:ext cx="10179841" cy="112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300" b="1">
                <a:solidFill>
                  <a:srgbClr val="000099"/>
                </a:solidFill>
                <a:ea typeface="楷体_GB2312" pitchFamily="49" charset="-122"/>
              </a:rPr>
              <a:t>        </a:t>
            </a: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试样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（晶体或溶液）</a:t>
            </a:r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239153" y="4150686"/>
            <a:ext cx="3111643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3300"/>
                </a:solidFill>
                <a:ea typeface="方正综艺简体" pitchFamily="2" charset="-122"/>
              </a:rPr>
              <a:t>如何检验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NH</a:t>
            </a:r>
            <a:r>
              <a:rPr lang="en-US" altLang="zh-CN" sz="3300" b="1" baseline="-25000">
                <a:solidFill>
                  <a:srgbClr val="FF3300"/>
                </a:solidFill>
                <a:ea typeface="方正综艺简体" pitchFamily="2" charset="-122"/>
              </a:rPr>
              <a:t>4</a:t>
            </a:r>
            <a:r>
              <a:rPr lang="en-US" altLang="zh-CN" sz="3300" b="1" baseline="30000">
                <a:solidFill>
                  <a:srgbClr val="FF3300"/>
                </a:solidFill>
                <a:ea typeface="方正综艺简体" pitchFamily="2" charset="-122"/>
              </a:rPr>
              <a:t>+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?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" y="5085941"/>
            <a:ext cx="9934340" cy="1484656"/>
            <a:chOff x="0" y="2432"/>
            <a:chExt cx="4694" cy="935"/>
          </a:xfrm>
        </p:grpSpPr>
        <p:grpSp>
          <p:nvGrpSpPr>
            <p:cNvPr id="31765" name="Group 19"/>
            <p:cNvGrpSpPr>
              <a:grpSpLocks/>
            </p:cNvGrpSpPr>
            <p:nvPr/>
          </p:nvGrpSpPr>
          <p:grpSpPr bwMode="auto">
            <a:xfrm>
              <a:off x="0" y="2432"/>
              <a:ext cx="3515" cy="935"/>
              <a:chOff x="0" y="3294"/>
              <a:chExt cx="3515" cy="935"/>
            </a:xfrm>
          </p:grpSpPr>
          <p:sp>
            <p:nvSpPr>
              <p:cNvPr id="31769" name="Text Box 20"/>
              <p:cNvSpPr txBox="1">
                <a:spLocks noChangeArrowheads="1"/>
              </p:cNvSpPr>
              <p:nvPr/>
            </p:nvSpPr>
            <p:spPr bwMode="auto">
              <a:xfrm>
                <a:off x="2200" y="3385"/>
                <a:ext cx="1315" cy="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900" b="1">
                    <a:ea typeface="楷体_GB2312" pitchFamily="49" charset="-122"/>
                  </a:rPr>
                  <a:t>产生无色有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900" b="1">
                    <a:ea typeface="楷体_GB2312" pitchFamily="49" charset="-122"/>
                  </a:rPr>
                  <a:t>刺激性气体。</a:t>
                </a:r>
              </a:p>
            </p:txBody>
          </p:sp>
          <p:sp>
            <p:nvSpPr>
              <p:cNvPr id="31770" name="Text Box 21"/>
              <p:cNvSpPr txBox="1">
                <a:spLocks noChangeArrowheads="1"/>
              </p:cNvSpPr>
              <p:nvPr/>
            </p:nvSpPr>
            <p:spPr bwMode="auto">
              <a:xfrm>
                <a:off x="0" y="3294"/>
                <a:ext cx="3226" cy="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3300" b="1">
                    <a:ea typeface="楷体_GB2312" pitchFamily="49" charset="-122"/>
                  </a:rPr>
                  <a:t>                    </a:t>
                </a:r>
                <a:r>
                  <a:rPr lang="en-US" altLang="zh-CN" sz="3300" b="1">
                    <a:solidFill>
                      <a:srgbClr val="003300"/>
                    </a:solidFill>
                    <a:ea typeface="楷体_GB2312" pitchFamily="49" charset="-122"/>
                  </a:rPr>
                  <a:t>NaOH</a:t>
                </a:r>
                <a:r>
                  <a:rPr lang="zh-CN" altLang="en-US" sz="3300" b="1">
                    <a:solidFill>
                      <a:srgbClr val="003300"/>
                    </a:solidFill>
                    <a:ea typeface="楷体_GB2312" pitchFamily="49" charset="-122"/>
                  </a:rPr>
                  <a:t>溶液</a:t>
                </a:r>
                <a:endParaRPr lang="zh-CN" altLang="en-US" sz="3300" b="1" baseline="-25000">
                  <a:solidFill>
                    <a:srgbClr val="0033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31771" name="Text Box 22"/>
              <p:cNvSpPr txBox="1">
                <a:spLocks noChangeArrowheads="1"/>
              </p:cNvSpPr>
              <p:nvPr/>
            </p:nvSpPr>
            <p:spPr bwMode="auto">
              <a:xfrm>
                <a:off x="1565" y="3657"/>
                <a:ext cx="233" cy="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ea typeface="方正楷体简体" pitchFamily="2" charset="-122"/>
                  </a:rPr>
                  <a:t>△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2900"/>
              </a:p>
            </p:txBody>
          </p:sp>
          <p:sp>
            <p:nvSpPr>
              <p:cNvPr id="31772" name="Line 23"/>
              <p:cNvSpPr>
                <a:spLocks noChangeShapeType="1"/>
              </p:cNvSpPr>
              <p:nvPr/>
            </p:nvSpPr>
            <p:spPr bwMode="auto">
              <a:xfrm>
                <a:off x="1111" y="3657"/>
                <a:ext cx="95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1766" name="Group 24"/>
            <p:cNvGrpSpPr>
              <a:grpSpLocks/>
            </p:cNvGrpSpPr>
            <p:nvPr/>
          </p:nvGrpSpPr>
          <p:grpSpPr bwMode="auto">
            <a:xfrm>
              <a:off x="3152" y="2432"/>
              <a:ext cx="1542" cy="901"/>
              <a:chOff x="3288" y="3249"/>
              <a:chExt cx="1542" cy="901"/>
            </a:xfrm>
          </p:grpSpPr>
          <p:sp>
            <p:nvSpPr>
              <p:cNvPr id="31767" name="Line 25"/>
              <p:cNvSpPr>
                <a:spLocks noChangeShapeType="1"/>
              </p:cNvSpPr>
              <p:nvPr/>
            </p:nvSpPr>
            <p:spPr bwMode="auto">
              <a:xfrm>
                <a:off x="3288" y="3657"/>
                <a:ext cx="1225" cy="0"/>
              </a:xfrm>
              <a:prstGeom prst="line">
                <a:avLst/>
              </a:prstGeom>
              <a:noFill/>
              <a:ln w="38100">
                <a:solidFill>
                  <a:srgbClr val="00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8" name="Text Box 26"/>
              <p:cNvSpPr txBox="1">
                <a:spLocks noChangeArrowheads="1"/>
              </p:cNvSpPr>
              <p:nvPr/>
            </p:nvSpPr>
            <p:spPr bwMode="auto">
              <a:xfrm>
                <a:off x="3424" y="3249"/>
                <a:ext cx="1406" cy="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900" b="1">
                    <a:solidFill>
                      <a:srgbClr val="FF3300"/>
                    </a:solidFill>
                  </a:rPr>
                  <a:t>    </a:t>
                </a:r>
                <a:r>
                  <a:rPr lang="zh-CN" altLang="en-US" sz="2900" b="1">
                    <a:solidFill>
                      <a:srgbClr val="FF3300"/>
                    </a:solidFill>
                  </a:rPr>
                  <a:t>湿润的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900" b="1">
                  <a:solidFill>
                    <a:srgbClr val="FF33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900" b="1">
                    <a:solidFill>
                      <a:srgbClr val="FF3300"/>
                    </a:solidFill>
                  </a:rPr>
                  <a:t>红色石蕊试纸</a:t>
                </a:r>
              </a:p>
            </p:txBody>
          </p:sp>
        </p:grpSp>
      </p:grpSp>
      <p:sp>
        <p:nvSpPr>
          <p:cNvPr id="71707" name="Text Box 27"/>
          <p:cNvSpPr txBox="1">
            <a:spLocks noChangeArrowheads="1"/>
          </p:cNvSpPr>
          <p:nvPr/>
        </p:nvSpPr>
        <p:spPr bwMode="auto">
          <a:xfrm>
            <a:off x="9640901" y="5413804"/>
            <a:ext cx="106941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 dirty="0">
                <a:solidFill>
                  <a:srgbClr val="0000FF"/>
                </a:solidFill>
              </a:rPr>
              <a:t>变蓝</a:t>
            </a:r>
          </a:p>
        </p:txBody>
      </p:sp>
      <p:sp>
        <p:nvSpPr>
          <p:cNvPr id="31754" name="AutoShape 29"/>
          <p:cNvSpPr>
            <a:spLocks/>
          </p:cNvSpPr>
          <p:nvPr/>
        </p:nvSpPr>
        <p:spPr bwMode="auto">
          <a:xfrm>
            <a:off x="4406326" y="1430669"/>
            <a:ext cx="101587" cy="381088"/>
          </a:xfrm>
          <a:prstGeom prst="righ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31755" name="Rectangle 30"/>
          <p:cNvSpPr>
            <a:spLocks noChangeArrowheads="1"/>
          </p:cNvSpPr>
          <p:nvPr/>
        </p:nvSpPr>
        <p:spPr bwMode="auto">
          <a:xfrm>
            <a:off x="4914261" y="1819697"/>
            <a:ext cx="219891" cy="40743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 b="1" baseline="-25000">
              <a:solidFill>
                <a:srgbClr val="000099"/>
              </a:solidFill>
            </a:endParaRPr>
          </a:p>
        </p:txBody>
      </p:sp>
      <p:sp>
        <p:nvSpPr>
          <p:cNvPr id="71716" name="Rectangle 36"/>
          <p:cNvSpPr>
            <a:spLocks noChangeArrowheads="1"/>
          </p:cNvSpPr>
          <p:nvPr/>
        </p:nvSpPr>
        <p:spPr bwMode="auto">
          <a:xfrm>
            <a:off x="239154" y="765353"/>
            <a:ext cx="3196603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3300"/>
                </a:solidFill>
                <a:ea typeface="方正综艺简体" pitchFamily="2" charset="-122"/>
              </a:rPr>
              <a:t>如何检验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SO</a:t>
            </a:r>
            <a:r>
              <a:rPr lang="en-US" altLang="zh-CN" sz="3300" b="1" baseline="-25000">
                <a:solidFill>
                  <a:srgbClr val="FF3300"/>
                </a:solidFill>
                <a:ea typeface="方正综艺简体" pitchFamily="2" charset="-122"/>
              </a:rPr>
              <a:t>4</a:t>
            </a:r>
            <a:r>
              <a:rPr lang="en-US" altLang="zh-CN" sz="3300" b="1" baseline="30000">
                <a:solidFill>
                  <a:srgbClr val="FF3300"/>
                </a:solidFill>
                <a:ea typeface="方正综艺简体" pitchFamily="2" charset="-122"/>
              </a:rPr>
              <a:t>2-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?</a:t>
            </a:r>
          </a:p>
        </p:txBody>
      </p:sp>
      <p:sp>
        <p:nvSpPr>
          <p:cNvPr id="71717" name="Text Box 37"/>
          <p:cNvSpPr txBox="1">
            <a:spLocks noChangeArrowheads="1"/>
          </p:cNvSpPr>
          <p:nvPr/>
        </p:nvSpPr>
        <p:spPr bwMode="auto">
          <a:xfrm>
            <a:off x="1" y="1413203"/>
            <a:ext cx="10179841" cy="100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00" b="1">
                <a:solidFill>
                  <a:srgbClr val="000099"/>
                </a:solidFill>
                <a:ea typeface="楷体_GB2312" pitchFamily="49" charset="-122"/>
              </a:rPr>
              <a:t>        </a:t>
            </a:r>
            <a:r>
              <a:rPr lang="zh-CN" altLang="en-US" sz="2900" b="1">
                <a:solidFill>
                  <a:srgbClr val="000099"/>
                </a:solidFill>
                <a:ea typeface="楷体_GB2312" pitchFamily="49" charset="-122"/>
              </a:rPr>
              <a:t>试样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99"/>
                </a:solidFill>
                <a:ea typeface="楷体_GB2312" pitchFamily="49" charset="-122"/>
              </a:rPr>
              <a:t>（晶体或溶液）</a:t>
            </a:r>
          </a:p>
        </p:txBody>
      </p:sp>
      <p:sp>
        <p:nvSpPr>
          <p:cNvPr id="71718" name="Line 38"/>
          <p:cNvSpPr>
            <a:spLocks noChangeShapeType="1"/>
          </p:cNvSpPr>
          <p:nvPr/>
        </p:nvSpPr>
        <p:spPr bwMode="auto">
          <a:xfrm>
            <a:off x="3599982" y="1773649"/>
            <a:ext cx="2207395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71719" name="Text Box 39"/>
          <p:cNvSpPr txBox="1">
            <a:spLocks noChangeArrowheads="1"/>
          </p:cNvSpPr>
          <p:nvPr/>
        </p:nvSpPr>
        <p:spPr bwMode="auto">
          <a:xfrm>
            <a:off x="3407391" y="1197252"/>
            <a:ext cx="3551304" cy="129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/>
              <a:t>先加</a:t>
            </a:r>
            <a:r>
              <a:rPr lang="en-US" altLang="zh-CN" sz="2900" b="1"/>
              <a:t>HCl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9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baseline="30000"/>
              <a:t>无气泡，无沉淀</a:t>
            </a:r>
          </a:p>
        </p:txBody>
      </p:sp>
      <p:sp>
        <p:nvSpPr>
          <p:cNvPr id="71720" name="Text Box 40"/>
          <p:cNvSpPr txBox="1">
            <a:spLocks noChangeArrowheads="1"/>
          </p:cNvSpPr>
          <p:nvPr/>
        </p:nvSpPr>
        <p:spPr bwMode="auto">
          <a:xfrm>
            <a:off x="5326958" y="1268707"/>
            <a:ext cx="4126963" cy="85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900" b="1"/>
              <a:t>后加</a:t>
            </a:r>
            <a:r>
              <a:rPr lang="en-US" altLang="zh-CN" sz="2900" b="1"/>
              <a:t>BaCl</a:t>
            </a:r>
            <a:r>
              <a:rPr lang="en-US" altLang="zh-CN" sz="2900" b="1" baseline="-25000"/>
              <a:t>2</a:t>
            </a:r>
            <a:r>
              <a:rPr lang="zh-CN" altLang="en-US" sz="2900" b="1">
                <a:solidFill>
                  <a:srgbClr val="003300"/>
                </a:solidFill>
              </a:rPr>
              <a:t>溶液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2900" b="1" baseline="-25000"/>
          </a:p>
        </p:txBody>
      </p:sp>
      <p:sp>
        <p:nvSpPr>
          <p:cNvPr id="71721" name="Line 41"/>
          <p:cNvSpPr>
            <a:spLocks noChangeShapeType="1"/>
          </p:cNvSpPr>
          <p:nvPr/>
        </p:nvSpPr>
        <p:spPr bwMode="auto">
          <a:xfrm>
            <a:off x="6095207" y="1773649"/>
            <a:ext cx="2207397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71722" name="Text Box 42"/>
          <p:cNvSpPr txBox="1">
            <a:spLocks noChangeArrowheads="1"/>
          </p:cNvSpPr>
          <p:nvPr/>
        </p:nvSpPr>
        <p:spPr bwMode="auto">
          <a:xfrm>
            <a:off x="8399958" y="1557699"/>
            <a:ext cx="3551304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6600"/>
                </a:solidFill>
                <a:ea typeface="楷体_GB2312" pitchFamily="49" charset="-122"/>
              </a:rPr>
              <a:t>产生白色沉淀。</a:t>
            </a:r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4656061" y="1"/>
            <a:ext cx="2343805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3300"/>
                </a:solidFill>
                <a:ea typeface="方正综艺简体" pitchFamily="2" charset="-122"/>
              </a:rPr>
              <a:t>特别关注：</a:t>
            </a:r>
          </a:p>
        </p:txBody>
      </p:sp>
      <p:sp>
        <p:nvSpPr>
          <p:cNvPr id="71725" name="Rectangle 45"/>
          <p:cNvSpPr>
            <a:spLocks noChangeArrowheads="1"/>
          </p:cNvSpPr>
          <p:nvPr/>
        </p:nvSpPr>
        <p:spPr bwMode="auto">
          <a:xfrm>
            <a:off x="3119562" y="2497234"/>
            <a:ext cx="6334359" cy="1002465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>
                <a:solidFill>
                  <a:srgbClr val="0000FF"/>
                </a:solidFill>
              </a:rPr>
              <a:t>先加</a:t>
            </a:r>
            <a:r>
              <a:rPr lang="en-US" altLang="zh-CN" sz="2900" b="1" dirty="0" err="1">
                <a:solidFill>
                  <a:srgbClr val="0000FF"/>
                </a:solidFill>
              </a:rPr>
              <a:t>HCl</a:t>
            </a:r>
            <a:r>
              <a:rPr lang="zh-CN" altLang="en-US" sz="2900" b="1" dirty="0">
                <a:solidFill>
                  <a:srgbClr val="0000FF"/>
                </a:solidFill>
              </a:rPr>
              <a:t>无气泡，无沉淀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>
                <a:solidFill>
                  <a:srgbClr val="0000FF"/>
                </a:solidFill>
              </a:rPr>
              <a:t>排除</a:t>
            </a:r>
            <a:r>
              <a:rPr lang="en-US" altLang="zh-CN" sz="2900" b="1" dirty="0">
                <a:solidFill>
                  <a:srgbClr val="0000FF"/>
                </a:solidFill>
              </a:rPr>
              <a:t>CO</a:t>
            </a:r>
            <a:r>
              <a:rPr lang="en-US" altLang="zh-CN" sz="29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2900" b="1" baseline="30000" dirty="0">
                <a:solidFill>
                  <a:srgbClr val="0000FF"/>
                </a:solidFill>
              </a:rPr>
              <a:t>2-</a:t>
            </a:r>
            <a:r>
              <a:rPr lang="en-US" altLang="zh-CN" sz="2900" b="1" dirty="0">
                <a:solidFill>
                  <a:srgbClr val="0000FF"/>
                </a:solidFill>
              </a:rPr>
              <a:t>  SO</a:t>
            </a:r>
            <a:r>
              <a:rPr lang="en-US" altLang="zh-CN" sz="29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2900" b="1" baseline="30000" dirty="0">
                <a:solidFill>
                  <a:srgbClr val="0000FF"/>
                </a:solidFill>
              </a:rPr>
              <a:t>2- </a:t>
            </a:r>
            <a:r>
              <a:rPr lang="en-US" altLang="zh-CN" sz="2900" b="1" dirty="0">
                <a:solidFill>
                  <a:srgbClr val="0000FF"/>
                </a:solidFill>
              </a:rPr>
              <a:t> Ag</a:t>
            </a:r>
            <a:r>
              <a:rPr lang="en-US" altLang="zh-CN" sz="2900" b="1" baseline="30000" dirty="0">
                <a:solidFill>
                  <a:srgbClr val="0000FF"/>
                </a:solidFill>
              </a:rPr>
              <a:t>+</a:t>
            </a:r>
            <a:r>
              <a:rPr lang="zh-CN" altLang="en-US" sz="2900" b="1" dirty="0">
                <a:solidFill>
                  <a:srgbClr val="0000FF"/>
                </a:solidFill>
              </a:rPr>
              <a:t>的</a:t>
            </a:r>
            <a:r>
              <a:rPr lang="zh-CN" altLang="en-US" sz="2900" b="1" dirty="0" smtClean="0">
                <a:solidFill>
                  <a:srgbClr val="0000FF"/>
                </a:solidFill>
              </a:rPr>
              <a:t>干扰</a:t>
            </a:r>
            <a:endParaRPr lang="zh-CN" altLang="en-US" sz="29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001501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4" dur="500"/>
                                        <p:tgtEl>
                                          <p:spTgt spid="7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7" grpId="0" autoUpdateAnimBg="0"/>
      <p:bldP spid="71698" grpId="0" animBg="1" autoUpdateAnimBg="0"/>
      <p:bldP spid="71707" grpId="0" autoUpdateAnimBg="0"/>
      <p:bldP spid="71716" grpId="0" animBg="1" autoUpdateAnimBg="0"/>
      <p:bldP spid="71717" grpId="0" autoUpdateAnimBg="0"/>
      <p:bldP spid="71718" grpId="0" animBg="1"/>
      <p:bldP spid="71719" grpId="0"/>
      <p:bldP spid="71720" grpId="0"/>
      <p:bldP spid="71721" grpId="0" animBg="1"/>
      <p:bldP spid="71722" grpId="0" autoUpdateAnimBg="0"/>
      <p:bldP spid="717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994704" y="4974790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526983" y="3429794"/>
            <a:ext cx="10179841" cy="106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试样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99"/>
                </a:solidFill>
                <a:ea typeface="楷体_GB2312" pitchFamily="49" charset="-122"/>
              </a:rPr>
              <a:t>（晶体或浓溶液）</a:t>
            </a: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3312153" y="3861694"/>
            <a:ext cx="386029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7246523" y="3429795"/>
            <a:ext cx="4249283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 dirty="0">
                <a:solidFill>
                  <a:srgbClr val="FF0000"/>
                </a:solidFill>
                <a:ea typeface="楷体_GB2312" pitchFamily="49" charset="-122"/>
              </a:rPr>
              <a:t>产生红棕色气体。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431745" y="2421499"/>
            <a:ext cx="3063553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0000"/>
                </a:solidFill>
                <a:ea typeface="方正综艺简体" pitchFamily="2" charset="-122"/>
              </a:rPr>
              <a:t>如何检验</a:t>
            </a:r>
            <a:r>
              <a:rPr lang="en-US" altLang="zh-CN" sz="3300" b="1">
                <a:solidFill>
                  <a:srgbClr val="FF0000"/>
                </a:solidFill>
                <a:ea typeface="方正综艺简体" pitchFamily="2" charset="-122"/>
              </a:rPr>
              <a:t>NO</a:t>
            </a:r>
            <a:r>
              <a:rPr lang="en-US" altLang="zh-CN" sz="3300" b="1" baseline="-25000">
                <a:solidFill>
                  <a:srgbClr val="FF0000"/>
                </a:solidFill>
                <a:ea typeface="方正综艺简体" pitchFamily="2" charset="-122"/>
              </a:rPr>
              <a:t>3</a:t>
            </a:r>
            <a:r>
              <a:rPr lang="en-US" altLang="zh-CN" sz="3300" b="1" baseline="30000">
                <a:solidFill>
                  <a:srgbClr val="FF0000"/>
                </a:solidFill>
                <a:ea typeface="方正综艺简体" pitchFamily="2" charset="-122"/>
              </a:rPr>
              <a:t>-</a:t>
            </a:r>
            <a:r>
              <a:rPr lang="en-US" altLang="zh-CN" sz="3300" b="1">
                <a:solidFill>
                  <a:srgbClr val="FF0000"/>
                </a:solidFill>
                <a:ea typeface="方正综艺简体" pitchFamily="2" charset="-122"/>
              </a:rPr>
              <a:t>?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096291" y="5279660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136503" y="4728665"/>
            <a:ext cx="8071916" cy="762177"/>
            <a:chOff x="336" y="3210"/>
            <a:chExt cx="3814" cy="480"/>
          </a:xfrm>
        </p:grpSpPr>
        <p:sp>
          <p:nvSpPr>
            <p:cNvPr id="33815" name="Rectangle 9"/>
            <p:cNvSpPr>
              <a:spLocks noChangeArrowheads="1"/>
            </p:cNvSpPr>
            <p:nvPr/>
          </p:nvSpPr>
          <p:spPr bwMode="auto">
            <a:xfrm>
              <a:off x="336" y="3312"/>
              <a:ext cx="381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NaNO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3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+ H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2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SO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4</a:t>
              </a:r>
              <a:r>
                <a:rPr lang="en-US" altLang="zh-CN" sz="2400" b="1">
                  <a:solidFill>
                    <a:srgbClr val="000099"/>
                  </a:solidFill>
                  <a:ea typeface="方正楷体简体" pitchFamily="2" charset="-122"/>
                </a:rPr>
                <a:t>(</a:t>
              </a:r>
              <a:r>
                <a:rPr lang="zh-CN" altLang="en-US" sz="2400" b="1">
                  <a:solidFill>
                    <a:srgbClr val="000099"/>
                  </a:solidFill>
                  <a:ea typeface="方正楷体简体" pitchFamily="2" charset="-122"/>
                </a:rPr>
                <a:t>浓</a:t>
              </a:r>
              <a:r>
                <a:rPr lang="en-US" altLang="zh-CN" sz="2400" b="1">
                  <a:solidFill>
                    <a:srgbClr val="000099"/>
                  </a:solidFill>
                  <a:ea typeface="方正楷体简体" pitchFamily="2" charset="-122"/>
                </a:rPr>
                <a:t>)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  =    NaHSO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4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+ HNO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3 </a:t>
              </a:r>
              <a:r>
                <a:rPr lang="en-US" altLang="zh-CN" sz="2900" b="1">
                  <a:solidFill>
                    <a:srgbClr val="000099"/>
                  </a:solidFill>
                </a:rPr>
                <a:t>↑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</a:t>
              </a:r>
            </a:p>
          </p:txBody>
        </p:sp>
        <p:sp>
          <p:nvSpPr>
            <p:cNvPr id="33816" name="Rectangle 10"/>
            <p:cNvSpPr>
              <a:spLocks noChangeArrowheads="1"/>
            </p:cNvSpPr>
            <p:nvPr/>
          </p:nvSpPr>
          <p:spPr bwMode="auto">
            <a:xfrm>
              <a:off x="2096" y="3210"/>
              <a:ext cx="2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ea typeface="方正楷体简体" pitchFamily="2" charset="-122"/>
                </a:rPr>
                <a:t>△</a:t>
              </a:r>
            </a:p>
          </p:txBody>
        </p:sp>
      </p:grpSp>
      <p:sp>
        <p:nvSpPr>
          <p:cNvPr id="33801" name="Text Box 11"/>
          <p:cNvSpPr txBox="1">
            <a:spLocks noChangeArrowheads="1"/>
          </p:cNvSpPr>
          <p:nvPr/>
        </p:nvSpPr>
        <p:spPr bwMode="auto">
          <a:xfrm>
            <a:off x="791530" y="5965619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912165" y="5374932"/>
            <a:ext cx="1015867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300" b="1">
                <a:solidFill>
                  <a:srgbClr val="000099"/>
                </a:solidFill>
              </a:rPr>
              <a:t>Cu+4HNO</a:t>
            </a:r>
            <a:r>
              <a:rPr lang="en-US" altLang="zh-CN" sz="3300" b="1" baseline="-25000">
                <a:solidFill>
                  <a:srgbClr val="000099"/>
                </a:solidFill>
              </a:rPr>
              <a:t>3</a:t>
            </a:r>
            <a:r>
              <a:rPr lang="en-US" altLang="zh-CN" sz="3300" b="1">
                <a:solidFill>
                  <a:srgbClr val="000099"/>
                </a:solidFill>
              </a:rPr>
              <a:t>(</a:t>
            </a:r>
            <a:r>
              <a:rPr lang="zh-CN" altLang="en-US" sz="3300" b="1">
                <a:solidFill>
                  <a:srgbClr val="000099"/>
                </a:solidFill>
              </a:rPr>
              <a:t>浓</a:t>
            </a:r>
            <a:r>
              <a:rPr lang="en-US" altLang="zh-CN" sz="3300" b="1">
                <a:solidFill>
                  <a:srgbClr val="000099"/>
                </a:solidFill>
              </a:rPr>
              <a:t>) = Cu(NO</a:t>
            </a:r>
            <a:r>
              <a:rPr lang="en-US" altLang="zh-CN" sz="3300" b="1" baseline="-25000">
                <a:solidFill>
                  <a:srgbClr val="000099"/>
                </a:solidFill>
              </a:rPr>
              <a:t>3</a:t>
            </a:r>
            <a:r>
              <a:rPr lang="en-US" altLang="zh-CN" sz="3300" b="1">
                <a:solidFill>
                  <a:srgbClr val="000099"/>
                </a:solidFill>
              </a:rPr>
              <a:t>)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+2NO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↑</a:t>
            </a:r>
            <a:r>
              <a:rPr lang="en-US" altLang="zh-CN" sz="3300" b="1" baseline="-25000">
                <a:solidFill>
                  <a:srgbClr val="000099"/>
                </a:solidFill>
              </a:rPr>
              <a:t>  </a:t>
            </a:r>
            <a:r>
              <a:rPr lang="en-US" altLang="zh-CN" sz="3300" b="1">
                <a:solidFill>
                  <a:srgbClr val="000099"/>
                </a:solidFill>
              </a:rPr>
              <a:t>+2H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O</a:t>
            </a:r>
          </a:p>
        </p:txBody>
      </p:sp>
      <p:sp>
        <p:nvSpPr>
          <p:cNvPr id="33803" name="Text Box 13"/>
          <p:cNvSpPr txBox="1">
            <a:spLocks noChangeArrowheads="1"/>
          </p:cNvSpPr>
          <p:nvPr/>
        </p:nvSpPr>
        <p:spPr bwMode="auto">
          <a:xfrm>
            <a:off x="5464522" y="3602872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775653" y="3285300"/>
            <a:ext cx="6827478" cy="1438608"/>
            <a:chOff x="288" y="2496"/>
            <a:chExt cx="3226" cy="906"/>
          </a:xfrm>
        </p:grpSpPr>
        <p:sp>
          <p:nvSpPr>
            <p:cNvPr id="33813" name="Text Box 15"/>
            <p:cNvSpPr txBox="1">
              <a:spLocks noChangeArrowheads="1"/>
            </p:cNvSpPr>
            <p:nvPr/>
          </p:nvSpPr>
          <p:spPr bwMode="auto">
            <a:xfrm>
              <a:off x="288" y="2496"/>
              <a:ext cx="3226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00" b="1">
                  <a:ea typeface="楷体_GB2312" pitchFamily="49" charset="-122"/>
                </a:rPr>
                <a:t>           Cu</a:t>
              </a:r>
              <a:r>
                <a:rPr lang="zh-CN" altLang="en-US" sz="3300" b="1">
                  <a:ea typeface="楷体_GB2312" pitchFamily="49" charset="-122"/>
                </a:rPr>
                <a:t>和浓</a:t>
              </a:r>
              <a:r>
                <a:rPr lang="en-US" altLang="zh-CN" sz="3300" b="1">
                  <a:ea typeface="楷体_GB2312" pitchFamily="49" charset="-122"/>
                </a:rPr>
                <a:t>H</a:t>
              </a:r>
              <a:r>
                <a:rPr lang="en-US" altLang="zh-CN" sz="3300" b="1" baseline="-25000">
                  <a:ea typeface="楷体_GB2312" pitchFamily="49" charset="-122"/>
                </a:rPr>
                <a:t>2</a:t>
              </a:r>
              <a:r>
                <a:rPr lang="en-US" altLang="zh-CN" sz="3300" b="1">
                  <a:ea typeface="楷体_GB2312" pitchFamily="49" charset="-122"/>
                </a:rPr>
                <a:t>SO</a:t>
              </a:r>
              <a:r>
                <a:rPr lang="en-US" altLang="zh-CN" sz="3300" b="1" baseline="-2500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33814" name="Text Box 16"/>
            <p:cNvSpPr txBox="1">
              <a:spLocks noChangeArrowheads="1"/>
            </p:cNvSpPr>
            <p:nvPr/>
          </p:nvSpPr>
          <p:spPr bwMode="auto">
            <a:xfrm>
              <a:off x="2150" y="2830"/>
              <a:ext cx="233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ea typeface="方正楷体简体" pitchFamily="2" charset="-122"/>
                </a:rPr>
                <a:t>△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900"/>
            </a:p>
          </p:txBody>
        </p:sp>
      </p:grpSp>
      <p:sp>
        <p:nvSpPr>
          <p:cNvPr id="33805" name="AutoShape 28">
            <a:hlinkClick r:id="rId2" action="ppaction://hlinkfile"/>
          </p:cNvPr>
          <p:cNvSpPr>
            <a:spLocks noChangeArrowheads="1"/>
          </p:cNvSpPr>
          <p:nvPr/>
        </p:nvSpPr>
        <p:spPr bwMode="auto">
          <a:xfrm>
            <a:off x="0" y="0"/>
            <a:ext cx="12190413" cy="609741"/>
          </a:xfrm>
          <a:prstGeom prst="roundRect">
            <a:avLst>
              <a:gd name="adj" fmla="val 16667"/>
            </a:avLst>
          </a:prstGeom>
          <a:solidFill>
            <a:srgbClr val="0033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108850" tIns="54425" rIns="108850" bIns="54425" anchor="ctr"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FFFF00"/>
                </a:solidFill>
                <a:ea typeface="方正综艺简体" pitchFamily="2" charset="-122"/>
              </a:rPr>
              <a:t>硝酸强氧化性：除铂</a:t>
            </a:r>
            <a:r>
              <a:rPr lang="en-US" altLang="zh-CN" sz="3300" b="1">
                <a:solidFill>
                  <a:srgbClr val="FFFF00"/>
                </a:solidFill>
                <a:ea typeface="方正综艺简体" pitchFamily="2" charset="-122"/>
              </a:rPr>
              <a:t>Pt </a:t>
            </a:r>
            <a:r>
              <a:rPr lang="zh-CN" altLang="en-US" sz="3300" b="1">
                <a:solidFill>
                  <a:srgbClr val="FFFF00"/>
                </a:solidFill>
                <a:ea typeface="方正综艺简体" pitchFamily="2" charset="-122"/>
              </a:rPr>
              <a:t>金</a:t>
            </a:r>
            <a:r>
              <a:rPr lang="en-US" altLang="zh-CN" sz="3300" b="1">
                <a:solidFill>
                  <a:srgbClr val="FFFF00"/>
                </a:solidFill>
                <a:ea typeface="方正综艺简体" pitchFamily="2" charset="-122"/>
              </a:rPr>
              <a:t>Au</a:t>
            </a:r>
            <a:r>
              <a:rPr lang="zh-CN" altLang="en-US" sz="3300" b="1">
                <a:solidFill>
                  <a:srgbClr val="FFFF00"/>
                </a:solidFill>
                <a:ea typeface="方正综艺简体" pitchFamily="2" charset="-122"/>
              </a:rPr>
              <a:t>外，其它金属都能溶于</a:t>
            </a:r>
            <a:r>
              <a:rPr lang="en-US" altLang="zh-CN" sz="3300" b="1">
                <a:solidFill>
                  <a:srgbClr val="FFFF00"/>
                </a:solidFill>
                <a:ea typeface="方正综艺简体" pitchFamily="2" charset="-122"/>
              </a:rPr>
              <a:t>HNO</a:t>
            </a:r>
            <a:r>
              <a:rPr lang="en-US" altLang="zh-CN" sz="3300" b="1" baseline="-25000">
                <a:solidFill>
                  <a:srgbClr val="FFFF00"/>
                </a:solidFill>
                <a:ea typeface="方正综艺简体" pitchFamily="2" charset="-122"/>
              </a:rPr>
              <a:t>3</a:t>
            </a:r>
            <a:endParaRPr lang="en-US" altLang="zh-CN" sz="3300" b="1" baseline="-25000">
              <a:solidFill>
                <a:srgbClr val="FFFF00"/>
              </a:solidFill>
            </a:endParaRPr>
          </a:p>
        </p:txBody>
      </p:sp>
      <p:sp>
        <p:nvSpPr>
          <p:cNvPr id="33806" name="AutoShape 29"/>
          <p:cNvSpPr>
            <a:spLocks/>
          </p:cNvSpPr>
          <p:nvPr/>
        </p:nvSpPr>
        <p:spPr bwMode="auto">
          <a:xfrm>
            <a:off x="4406326" y="1430669"/>
            <a:ext cx="101587" cy="381088"/>
          </a:xfrm>
          <a:prstGeom prst="righ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33807" name="Rectangle 30"/>
          <p:cNvSpPr>
            <a:spLocks noChangeArrowheads="1"/>
          </p:cNvSpPr>
          <p:nvPr/>
        </p:nvSpPr>
        <p:spPr bwMode="auto">
          <a:xfrm>
            <a:off x="4914261" y="1819697"/>
            <a:ext cx="219891" cy="40743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 b="1" baseline="-25000">
              <a:solidFill>
                <a:srgbClr val="000099"/>
              </a:solidFill>
            </a:endParaRPr>
          </a:p>
        </p:txBody>
      </p: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719574" y="1197253"/>
            <a:ext cx="6383037" cy="984477"/>
            <a:chOff x="340" y="618"/>
            <a:chExt cx="3016" cy="620"/>
          </a:xfrm>
        </p:grpSpPr>
        <p:sp>
          <p:nvSpPr>
            <p:cNvPr id="33809" name="Text Box 32"/>
            <p:cNvSpPr txBox="1">
              <a:spLocks noChangeArrowheads="1"/>
            </p:cNvSpPr>
            <p:nvPr/>
          </p:nvSpPr>
          <p:spPr bwMode="auto">
            <a:xfrm>
              <a:off x="340" y="618"/>
              <a:ext cx="544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 b="1">
                  <a:solidFill>
                    <a:srgbClr val="000099"/>
                  </a:solidFill>
                </a:rPr>
                <a:t>Pt   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 b="1">
                  <a:solidFill>
                    <a:srgbClr val="000099"/>
                  </a:solidFill>
                </a:rPr>
                <a:t>Au</a:t>
              </a:r>
            </a:p>
          </p:txBody>
        </p:sp>
        <p:sp>
          <p:nvSpPr>
            <p:cNvPr id="33810" name="Text Box 33"/>
            <p:cNvSpPr txBox="1">
              <a:spLocks noChangeArrowheads="1"/>
            </p:cNvSpPr>
            <p:nvPr/>
          </p:nvSpPr>
          <p:spPr bwMode="auto">
            <a:xfrm>
              <a:off x="884" y="618"/>
              <a:ext cx="1859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CC3300"/>
                  </a:solidFill>
                </a:rPr>
                <a:t>王水</a:t>
              </a:r>
              <a:r>
                <a:rPr lang="zh-CN" altLang="en-US" sz="2400" b="1">
                  <a:solidFill>
                    <a:srgbClr val="000099"/>
                  </a:solidFill>
                </a:rPr>
                <a:t>：</a:t>
              </a:r>
              <a:r>
                <a:rPr lang="en-US" altLang="zh-CN" sz="2400" b="1">
                  <a:solidFill>
                    <a:srgbClr val="000099"/>
                  </a:solidFill>
                </a:rPr>
                <a:t>3</a:t>
              </a:r>
              <a:r>
                <a:rPr lang="zh-CN" altLang="en-US" sz="2400" b="1">
                  <a:solidFill>
                    <a:srgbClr val="000099"/>
                  </a:solidFill>
                </a:rPr>
                <a:t>份浓</a:t>
              </a:r>
              <a:r>
                <a:rPr lang="en-US" altLang="zh-CN" sz="2400" b="1">
                  <a:solidFill>
                    <a:srgbClr val="000099"/>
                  </a:solidFill>
                </a:rPr>
                <a:t>HCl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</a:rPr>
                <a:t>          1</a:t>
              </a:r>
              <a:r>
                <a:rPr lang="zh-CN" altLang="en-US" sz="2400" b="1">
                  <a:solidFill>
                    <a:srgbClr val="000099"/>
                  </a:solidFill>
                </a:rPr>
                <a:t>份浓</a:t>
              </a:r>
              <a:r>
                <a:rPr lang="en-US" altLang="zh-CN" sz="2900" b="1">
                  <a:solidFill>
                    <a:srgbClr val="000099"/>
                  </a:solidFill>
                </a:rPr>
                <a:t>HNO</a:t>
              </a:r>
              <a:r>
                <a:rPr lang="en-US" altLang="zh-CN" sz="2900" b="1" baseline="-25000">
                  <a:solidFill>
                    <a:srgbClr val="000099"/>
                  </a:solidFill>
                </a:rPr>
                <a:t>3</a:t>
              </a:r>
            </a:p>
          </p:txBody>
        </p:sp>
        <p:sp>
          <p:nvSpPr>
            <p:cNvPr id="33811" name="Line 34"/>
            <p:cNvSpPr>
              <a:spLocks noChangeShapeType="1"/>
            </p:cNvSpPr>
            <p:nvPr/>
          </p:nvSpPr>
          <p:spPr bwMode="auto">
            <a:xfrm flipV="1">
              <a:off x="930" y="845"/>
              <a:ext cx="1814" cy="0"/>
            </a:xfrm>
            <a:prstGeom prst="line">
              <a:avLst/>
            </a:prstGeom>
            <a:noFill/>
            <a:ln w="571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2" name="Text Box 35"/>
            <p:cNvSpPr txBox="1">
              <a:spLocks noChangeArrowheads="1"/>
            </p:cNvSpPr>
            <p:nvPr/>
          </p:nvSpPr>
          <p:spPr bwMode="auto">
            <a:xfrm>
              <a:off x="2867" y="675"/>
              <a:ext cx="489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300" b="1"/>
                <a:t>溶解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169414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/>
      <p:bldP spid="34821" grpId="0" autoUpdateAnimBg="0"/>
      <p:bldP spid="34822" grpId="0" animBg="1" autoUpdateAnimBg="0"/>
      <p:bldP spid="3482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112159" y="173078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60751" y="-84419"/>
            <a:ext cx="5854697" cy="591758"/>
            <a:chOff x="0" y="0"/>
            <a:chExt cx="3600" cy="418"/>
          </a:xfrm>
        </p:grpSpPr>
        <p:sp>
          <p:nvSpPr>
            <p:cNvPr id="8196" name="Rectangle 4"/>
            <p:cNvSpPr>
              <a:spLocks noChangeArrowheads="1"/>
            </p:cNvSpPr>
            <p:nvPr/>
          </p:nvSpPr>
          <p:spPr bwMode="auto">
            <a:xfrm>
              <a:off x="144" y="0"/>
              <a:ext cx="3456" cy="384"/>
            </a:xfrm>
            <a:prstGeom prst="rect">
              <a:avLst/>
            </a:prstGeom>
            <a:solidFill>
              <a:srgbClr val="CCFF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15366" name="Text Box 5"/>
            <p:cNvSpPr txBox="1">
              <a:spLocks noChangeArrowheads="1"/>
            </p:cNvSpPr>
            <p:nvPr/>
          </p:nvSpPr>
          <p:spPr bwMode="auto">
            <a:xfrm>
              <a:off x="0" y="48"/>
              <a:ext cx="3216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b="1" dirty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      </a:t>
              </a:r>
              <a:r>
                <a:rPr lang="zh-CN" altLang="en-US" sz="2800" b="1" dirty="0" smtClean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重点</a:t>
              </a:r>
              <a:r>
                <a:rPr lang="zh-CN" altLang="en-US" sz="2800" b="1" dirty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记忆的化学方程式：</a:t>
              </a:r>
              <a:endParaRPr lang="zh-CN" altLang="en-US" sz="2800" b="1" baseline="-25000" dirty="0">
                <a:solidFill>
                  <a:srgbClr val="CC0000"/>
                </a:solidFill>
                <a:latin typeface="方正楷体简体" pitchFamily="2" charset="-122"/>
                <a:ea typeface="方正楷体简体" pitchFamily="2" charset="-122"/>
              </a:endParaRPr>
            </a:p>
          </p:txBody>
        </p:sp>
      </p:grp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53208" y="305789"/>
            <a:ext cx="10869785" cy="654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1.  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 + 2 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  =  3  S ↓ + 2 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2. 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+2NH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3</a:t>
            </a:r>
            <a:r>
              <a:rPr lang="en-US" altLang="zh-CN" sz="2800" b="1" dirty="0">
                <a:solidFill>
                  <a:srgbClr val="000099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O=(NH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4</a:t>
            </a:r>
            <a:r>
              <a:rPr lang="en-US" altLang="zh-CN" sz="2800" b="1" dirty="0">
                <a:solidFill>
                  <a:srgbClr val="000099"/>
                </a:solidFill>
              </a:rPr>
              <a:t>)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3</a:t>
            </a:r>
            <a:endParaRPr lang="en-US" altLang="zh-CN" sz="2800" b="1" dirty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3.  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 </a:t>
            </a:r>
            <a:r>
              <a:rPr lang="en-US" altLang="zh-CN" sz="2800" b="1" dirty="0">
                <a:solidFill>
                  <a:srgbClr val="000099"/>
                </a:solidFill>
              </a:rPr>
              <a:t>+ </a:t>
            </a:r>
            <a:r>
              <a:rPr lang="en-US" altLang="zh-CN" sz="2800" b="1" dirty="0" err="1">
                <a:solidFill>
                  <a:srgbClr val="000099"/>
                </a:solidFill>
              </a:rPr>
              <a:t>Ca</a:t>
            </a:r>
            <a:r>
              <a:rPr lang="en-US" altLang="zh-CN" sz="2800" b="1" dirty="0">
                <a:solidFill>
                  <a:srgbClr val="000099"/>
                </a:solidFill>
              </a:rPr>
              <a:t>(OH)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 </a:t>
            </a:r>
            <a:r>
              <a:rPr lang="en-US" altLang="zh-CN" sz="2800" b="1" dirty="0">
                <a:solidFill>
                  <a:srgbClr val="000099"/>
                </a:solidFill>
              </a:rPr>
              <a:t>= CaSO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3</a:t>
            </a:r>
            <a:r>
              <a:rPr lang="en-US" altLang="zh-CN" sz="2800" b="1" dirty="0">
                <a:solidFill>
                  <a:srgbClr val="000099"/>
                </a:solidFill>
              </a:rPr>
              <a:t> ↓  + 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4.  2SO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 </a:t>
            </a:r>
            <a:r>
              <a:rPr lang="en-US" altLang="zh-CN" sz="2800" b="1" dirty="0">
                <a:solidFill>
                  <a:srgbClr val="FF3300"/>
                </a:solidFill>
              </a:rPr>
              <a:t>+ </a:t>
            </a:r>
            <a:r>
              <a:rPr lang="en-US" altLang="zh-CN" sz="2800" b="1" dirty="0" err="1">
                <a:solidFill>
                  <a:srgbClr val="FF3300"/>
                </a:solidFill>
              </a:rPr>
              <a:t>Ca</a:t>
            </a:r>
            <a:r>
              <a:rPr lang="en-US" altLang="zh-CN" sz="2800" b="1" dirty="0">
                <a:solidFill>
                  <a:srgbClr val="FF3300"/>
                </a:solidFill>
              </a:rPr>
              <a:t>(OH)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 </a:t>
            </a:r>
            <a:r>
              <a:rPr lang="en-US" altLang="zh-CN" sz="2800" b="1" dirty="0">
                <a:solidFill>
                  <a:srgbClr val="FF3300"/>
                </a:solidFill>
              </a:rPr>
              <a:t>= </a:t>
            </a:r>
            <a:r>
              <a:rPr lang="en-US" altLang="zh-CN" sz="2800" b="1" dirty="0" err="1">
                <a:solidFill>
                  <a:srgbClr val="FF3300"/>
                </a:solidFill>
              </a:rPr>
              <a:t>Ca</a:t>
            </a:r>
            <a:r>
              <a:rPr lang="en-US" altLang="zh-CN" sz="2800" b="1" dirty="0">
                <a:solidFill>
                  <a:srgbClr val="FF3300"/>
                </a:solidFill>
              </a:rPr>
              <a:t>(HSO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3</a:t>
            </a:r>
            <a:r>
              <a:rPr lang="en-US" altLang="zh-CN" sz="2800" b="1" dirty="0">
                <a:solidFill>
                  <a:srgbClr val="FF3300"/>
                </a:solidFill>
              </a:rPr>
              <a:t>)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     </a:t>
            </a:r>
            <a:r>
              <a:rPr lang="zh-CN" altLang="en-US" sz="2400" b="1" dirty="0">
                <a:solidFill>
                  <a:srgbClr val="FF3300"/>
                </a:solidFill>
              </a:rPr>
              <a:t>（过量）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5.  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 + 2 </a:t>
            </a:r>
            <a:r>
              <a:rPr lang="en-US" altLang="zh-CN" sz="2800" b="1" dirty="0" err="1">
                <a:solidFill>
                  <a:srgbClr val="000099"/>
                </a:solidFill>
              </a:rPr>
              <a:t>NaOH</a:t>
            </a:r>
            <a:r>
              <a:rPr lang="en-US" altLang="zh-CN" sz="2800" b="1" dirty="0">
                <a:solidFill>
                  <a:srgbClr val="000099"/>
                </a:solidFill>
              </a:rPr>
              <a:t> =  Na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3  </a:t>
            </a:r>
            <a:r>
              <a:rPr lang="en-US" altLang="zh-CN" sz="2800" b="1" dirty="0">
                <a:solidFill>
                  <a:srgbClr val="000099"/>
                </a:solidFill>
              </a:rPr>
              <a:t>+  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O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6.  SO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</a:rPr>
              <a:t> +  </a:t>
            </a:r>
            <a:r>
              <a:rPr lang="en-US" altLang="zh-CN" sz="2800" b="1" dirty="0" err="1">
                <a:solidFill>
                  <a:srgbClr val="FF3300"/>
                </a:solidFill>
              </a:rPr>
              <a:t>NaOH</a:t>
            </a:r>
            <a:r>
              <a:rPr lang="en-US" altLang="zh-CN" sz="2800" b="1" dirty="0">
                <a:solidFill>
                  <a:srgbClr val="FF3300"/>
                </a:solidFill>
              </a:rPr>
              <a:t> =  NaHSO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3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baseline="-25000" dirty="0">
                <a:solidFill>
                  <a:srgbClr val="FF3300"/>
                </a:solidFill>
              </a:rPr>
              <a:t>        </a:t>
            </a:r>
            <a:r>
              <a:rPr lang="zh-CN" altLang="en-US" sz="2400" b="1" dirty="0">
                <a:solidFill>
                  <a:srgbClr val="FF3300"/>
                </a:solidFill>
              </a:rPr>
              <a:t>（过量）</a:t>
            </a:r>
            <a:endParaRPr lang="zh-CN" altLang="en-US" sz="2400" b="1" baseline="-25000" dirty="0">
              <a:solidFill>
                <a:srgbClr val="FF33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7. 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 + Cl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 +</a:t>
            </a:r>
            <a:r>
              <a:rPr lang="zh-CN" altLang="en-US" sz="2800" b="1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 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O = 2HCl + 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8.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</a:t>
            </a:r>
            <a:r>
              <a:rPr lang="en-US" altLang="zh-CN" sz="2800" b="1" dirty="0" err="1" smtClean="0">
                <a:solidFill>
                  <a:srgbClr val="006600"/>
                </a:solidFill>
              </a:rPr>
              <a:t>FeS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</a:t>
            </a:r>
            <a:r>
              <a:rPr lang="en-US" altLang="zh-CN" sz="2800" b="1" dirty="0">
                <a:solidFill>
                  <a:srgbClr val="006600"/>
                </a:solidFill>
              </a:rPr>
              <a:t>+   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4</a:t>
            </a:r>
            <a:r>
              <a:rPr lang="en-US" altLang="zh-CN" sz="2800" b="1" dirty="0">
                <a:solidFill>
                  <a:srgbClr val="006600"/>
                </a:solidFill>
              </a:rPr>
              <a:t>  =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FeSO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4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+H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S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 ↑</a:t>
            </a:r>
            <a:endParaRPr lang="en-US" altLang="zh-CN" sz="2800" b="1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9.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 </a:t>
            </a:r>
            <a:r>
              <a:rPr lang="en-US" altLang="zh-CN" sz="2800" b="1" dirty="0">
                <a:solidFill>
                  <a:srgbClr val="006600"/>
                </a:solidFill>
              </a:rPr>
              <a:t>S + (CH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3</a:t>
            </a:r>
            <a:r>
              <a:rPr lang="en-US" altLang="zh-CN" sz="2800" b="1" dirty="0">
                <a:solidFill>
                  <a:srgbClr val="006600"/>
                </a:solidFill>
              </a:rPr>
              <a:t>COO)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Pb  = </a:t>
            </a:r>
            <a:r>
              <a:rPr lang="en-US" altLang="zh-CN" sz="2800" b="1" dirty="0" err="1" smtClean="0">
                <a:solidFill>
                  <a:srgbClr val="006600"/>
                </a:solidFill>
              </a:rPr>
              <a:t>PbS</a:t>
            </a:r>
            <a:r>
              <a:rPr lang="en-US" altLang="zh-CN" sz="2800" b="1" dirty="0">
                <a:solidFill>
                  <a:srgbClr val="000099"/>
                </a:solidFill>
              </a:rPr>
              <a:t> ↓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+2CH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3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COOH</a:t>
            </a:r>
            <a:endParaRPr lang="en-US" altLang="zh-CN" sz="2800" b="1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800" b="1" dirty="0" smtClean="0">
                <a:solidFill>
                  <a:srgbClr val="000099"/>
                </a:solidFill>
              </a:rPr>
              <a:t>10</a:t>
            </a:r>
            <a:r>
              <a:rPr lang="en-US" altLang="zh-CN" sz="2800" b="1" dirty="0">
                <a:solidFill>
                  <a:srgbClr val="000099"/>
                </a:solidFill>
              </a:rPr>
              <a:t>. Na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3</a:t>
            </a:r>
            <a:r>
              <a:rPr lang="en-US" altLang="zh-CN" sz="2800" b="1" dirty="0">
                <a:solidFill>
                  <a:srgbClr val="000099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4</a:t>
            </a:r>
            <a:r>
              <a:rPr lang="en-US" altLang="zh-CN" sz="2800" b="1" dirty="0">
                <a:solidFill>
                  <a:srgbClr val="000099"/>
                </a:solidFill>
              </a:rPr>
              <a:t> </a:t>
            </a:r>
            <a:r>
              <a:rPr lang="zh-CN" altLang="en-US" sz="2800" b="1" baseline="-25000" dirty="0">
                <a:solidFill>
                  <a:srgbClr val="000099"/>
                </a:solidFill>
                <a:ea typeface="方正楷体简体" pitchFamily="2" charset="-122"/>
              </a:rPr>
              <a:t>（较浓）</a:t>
            </a:r>
            <a:r>
              <a:rPr lang="zh-CN" altLang="en-US" sz="2800" b="1" dirty="0">
                <a:solidFill>
                  <a:srgbClr val="000099"/>
                </a:solidFill>
                <a:ea typeface="方正楷体简体" pitchFamily="2" charset="-122"/>
              </a:rPr>
              <a:t>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=Na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4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+H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O+SO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 ↑</a:t>
            </a:r>
            <a:endParaRPr lang="en-US" altLang="zh-CN" sz="2800" b="1" baseline="-25000" dirty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rgbClr val="000099"/>
                </a:solidFill>
                <a:ea typeface="方正楷体简体" pitchFamily="2" charset="-122"/>
              </a:rPr>
              <a:t>11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. H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S + H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4 </a:t>
            </a:r>
            <a:r>
              <a:rPr lang="zh-CN" altLang="en-US" sz="2800" b="1" baseline="-25000" dirty="0">
                <a:solidFill>
                  <a:srgbClr val="000099"/>
                </a:solidFill>
                <a:ea typeface="方正楷体简体" pitchFamily="2" charset="-122"/>
              </a:rPr>
              <a:t>（浓）</a:t>
            </a:r>
            <a:r>
              <a:rPr lang="zh-CN" altLang="en-US" sz="2800" b="1" dirty="0">
                <a:solidFill>
                  <a:srgbClr val="000099"/>
                </a:solidFill>
                <a:ea typeface="方正楷体简体" pitchFamily="2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=  S </a:t>
            </a:r>
            <a:r>
              <a:rPr lang="en-US" altLang="zh-CN" sz="2800" b="1" dirty="0">
                <a:solidFill>
                  <a:srgbClr val="000099"/>
                </a:solidFill>
              </a:rPr>
              <a:t>↓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 + SO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↑   + 2H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O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12</a:t>
            </a:r>
            <a:r>
              <a:rPr lang="en-US" altLang="zh-CN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 3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S + </a:t>
            </a:r>
            <a:r>
              <a:rPr lang="en-US" altLang="zh-CN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6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NaOH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浓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= Na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+</a:t>
            </a:r>
            <a:r>
              <a:rPr lang="en-US" altLang="zh-CN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Na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S +</a:t>
            </a:r>
            <a:r>
              <a:rPr lang="en-US" altLang="zh-CN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H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O </a:t>
            </a:r>
            <a:endParaRPr lang="zh-CN" altLang="en-US" sz="2800" b="1" dirty="0">
              <a:solidFill>
                <a:srgbClr val="000099"/>
              </a:solidFill>
              <a:ea typeface="方正楷体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5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3370" y="1269554"/>
            <a:ext cx="11163760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俗话说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雷雨发庄稼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，这说明雷雨中含有能被植物吸收利用的化合态的氮。请写出三个有关的化学方程式：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830675"/>
              </p:ext>
            </p:extLst>
          </p:nvPr>
        </p:nvGraphicFramePr>
        <p:xfrm>
          <a:off x="1091356" y="2574276"/>
          <a:ext cx="39957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7" name="文档" r:id="rId3" imgW="3995218" imgH="863311" progId="Word.Document.12">
                  <p:embed/>
                </p:oleObj>
              </mc:Choice>
              <mc:Fallback>
                <p:oleObj name="文档" r:id="rId3" imgW="3995218" imgH="863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1356" y="2574276"/>
                        <a:ext cx="3995738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51871" y="3475158"/>
            <a:ext cx="30271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2NO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=2NO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1058695" y="4087992"/>
            <a:ext cx="4545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 bwMode="auto">
          <a:xfrm>
            <a:off x="406574" y="5818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42094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30498" y="261442"/>
            <a:ext cx="11297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如何鉴别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与溴蒸气？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可以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用下列方法鉴别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用水洗法</a:t>
            </a: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0498" y="2565698"/>
            <a:ext cx="107318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在性质上有不少相似性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均具有氧化性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溶于水均有酸生成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均可与碱反应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均为红棕色等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所以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不能用淀粉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溶液来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鉴别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.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802412"/>
              </p:ext>
            </p:extLst>
          </p:nvPr>
        </p:nvGraphicFramePr>
        <p:xfrm>
          <a:off x="550590" y="117426"/>
          <a:ext cx="11036300" cy="308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61" name="文档" r:id="rId3" imgW="11038247" imgH="3090344" progId="Word.Document.12">
                  <p:embed/>
                </p:oleObj>
              </mc:Choice>
              <mc:Fallback>
                <p:oleObj name="文档" r:id="rId3" imgW="11038247" imgH="3090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590" y="117426"/>
                        <a:ext cx="11036300" cy="308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29371" y="2874096"/>
            <a:ext cx="1127928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收集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 mol 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时在标准状况下的体积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b="1" u="sng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22.4 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标准状况下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22.4 L 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的质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量</a:t>
            </a:r>
            <a:r>
              <a:rPr lang="en-US" altLang="zh-CN" sz="2800" b="1" u="sng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46 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混合后，相对分子质量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b="1" u="sng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按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体积比求得的数值。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温度影响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ZBFH"/>
                <a:ea typeface="华文细黑"/>
                <a:cs typeface="Times New Roman"/>
              </a:rPr>
              <a:t>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平衡体系，其他条件不变，体系颜色随温度改变而改变。升高温度，气体颜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色</a:t>
            </a:r>
            <a:r>
              <a:rPr lang="en-US" altLang="zh-CN" sz="2800" b="1" u="sng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降低温度，气体颜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色</a:t>
            </a:r>
            <a:r>
              <a:rPr lang="en-US" altLang="zh-CN" sz="2800" b="1" u="sng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03318" y="297007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小于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70319" y="358004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56491" y="42493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396348"/>
              </p:ext>
            </p:extLst>
          </p:nvPr>
        </p:nvGraphicFramePr>
        <p:xfrm>
          <a:off x="3646934" y="4908054"/>
          <a:ext cx="8445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62" name="文档" r:id="rId5" imgW="845343" imgH="672864" progId="Word.Document.12">
                  <p:embed/>
                </p:oleObj>
              </mc:Choice>
              <mc:Fallback>
                <p:oleObj name="文档" r:id="rId5" imgW="845343" imgH="672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6934" y="4908054"/>
                        <a:ext cx="8445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6554152" y="55307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829466" y="55180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变浅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30710" y="261442"/>
            <a:ext cx="576064" cy="144016"/>
            <a:chOff x="10559702" y="2637706"/>
            <a:chExt cx="576064" cy="144016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10559702" y="2637706"/>
              <a:ext cx="5760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10559702" y="2781722"/>
              <a:ext cx="5760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1342678" y="1773610"/>
            <a:ext cx="576064" cy="144016"/>
            <a:chOff x="10559702" y="2637706"/>
            <a:chExt cx="576064" cy="144016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10559702" y="2637706"/>
              <a:ext cx="5760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>
              <a:off x="10559702" y="2781722"/>
              <a:ext cx="5760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61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185" y="837506"/>
            <a:ext cx="116228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解答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氮氧化物溶于水的计算问题首先应明确原理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无论是单一气体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，还是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中的两者或三者的混合气体，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反应的实质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,            2NO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故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若有气体剩余只能是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不可能是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latin typeface="Times New Roman"/>
              <a:ea typeface="华文细黑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7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88550"/>
            <a:ext cx="11163760" cy="286358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题组二　有关氮的氧化物的简单计算</a:t>
            </a:r>
            <a:endParaRPr lang="zh-CN" altLang="zh-CN" sz="1050" b="1" kern="100" dirty="0">
              <a:solidFill>
                <a:srgbClr val="0000FF"/>
              </a:solidFill>
              <a:latin typeface="宋体"/>
              <a:ea typeface="黑体" pitchFamily="49" charset="-122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通入足量水中，充分反应后剩余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，则原混合气体中氧气的体积为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①④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40783"/>
              </p:ext>
            </p:extLst>
          </p:nvPr>
        </p:nvGraphicFramePr>
        <p:xfrm>
          <a:off x="609600" y="2930500"/>
          <a:ext cx="107950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59" name="文档" r:id="rId3" imgW="10793920" imgH="2546686" progId="Word.Document.12">
                  <p:embed/>
                </p:oleObj>
              </mc:Choice>
              <mc:Fallback>
                <p:oleObj name="文档" r:id="rId3" imgW="10793920" imgH="2546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930500"/>
                        <a:ext cx="107950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03556"/>
              </p:ext>
            </p:extLst>
          </p:nvPr>
        </p:nvGraphicFramePr>
        <p:xfrm>
          <a:off x="571500" y="4964162"/>
          <a:ext cx="110744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60" name="文档" r:id="rId5" imgW="11069913" imgH="1690821" progId="Word.Document.12">
                  <p:embed/>
                </p:oleObj>
              </mc:Choice>
              <mc:Fallback>
                <p:oleObj name="文档" r:id="rId5" imgW="11069913" imgH="169082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964162"/>
                        <a:ext cx="1107440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763422" y="128413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974" y="90137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右图为装有活塞的密闭容器，内盛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一氧化氮。若通入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气体体积均在标准状况下测定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，保持温度、压强不变，则容器内物质的密度为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0051" name="Picture 3" descr="G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86" y="2372241"/>
            <a:ext cx="2473012" cy="238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045866" y="2346841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5586" y="117426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无色的混合气体甲，可能含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中的几种，将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甲气体经过如图所示实验的处理，结果得到酸性溶液，而几乎无气体剩余，则甲气体的组成为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0432" name="Picture 16" descr="HX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12" y="2077398"/>
            <a:ext cx="8315034" cy="183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67842" y="3913441"/>
            <a:ext cx="11460012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2452" y="5229994"/>
            <a:ext cx="10728154" cy="122563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由无色气体知一定无</a:t>
            </a: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，通过浓</a:t>
            </a: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体积减小，一定有</a:t>
            </a: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，无色气体变为红棕色，一定有</a:t>
            </a: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，还得有能与</a:t>
            </a: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产生氧气的气体，即为</a:t>
            </a: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64558" y="1346945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1407" y="127815"/>
            <a:ext cx="1116376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氮氧化合物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是大气污染的重要因素，根据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的性质特点，开发出多种化学治理氮氧化合物污染的方法。</a:t>
            </a:r>
            <a:endParaRPr lang="zh-CN" altLang="zh-CN" sz="2800" b="1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843781"/>
              </p:ext>
            </p:extLst>
          </p:nvPr>
        </p:nvGraphicFramePr>
        <p:xfrm>
          <a:off x="334566" y="1543563"/>
          <a:ext cx="11655455" cy="3614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4" name="文档" r:id="rId3" imgW="11000105" imgH="3929626" progId="Word.Document.12">
                  <p:embed/>
                </p:oleObj>
              </mc:Choice>
              <mc:Fallback>
                <p:oleObj name="文档" r:id="rId3" imgW="11000105" imgH="39296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566" y="1543563"/>
                        <a:ext cx="11655455" cy="3614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14886" y="4100155"/>
            <a:ext cx="12241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1:3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8733" y="477584"/>
            <a:ext cx="1140063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工业尾气中氮的氧化物常采用碱液吸收法处理。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被烧碱溶液吸收时，生成两种钠盐，其物质的量之比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，写出该反应的化学方程式：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溶液完全吸收后只得到一种钠盐，该钠盐的化学式是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50608" y="1708535"/>
            <a:ext cx="677172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86327" y="2925738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820264"/>
              </p:ext>
            </p:extLst>
          </p:nvPr>
        </p:nvGraphicFramePr>
        <p:xfrm>
          <a:off x="584200" y="772362"/>
          <a:ext cx="109982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8" name="文档" r:id="rId3" imgW="11000105" imgH="3941162" progId="Word.Document.12">
                  <p:embed/>
                </p:oleObj>
              </mc:Choice>
              <mc:Fallback>
                <p:oleObj name="文档" r:id="rId3" imgW="11000105" imgH="39411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772362"/>
                        <a:ext cx="109982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73009" y="3992498"/>
            <a:ext cx="1134440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解得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0.75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2.25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1</a:t>
            </a:r>
            <a:r>
              <a:rPr lang="en-US" altLang="zh-CN" sz="2800" kern="100" dirty="0" smtClean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851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57928" y="621482"/>
            <a:ext cx="11913942" cy="390873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latin typeface="Times New Roman"/>
                <a:ea typeface="华文细黑"/>
                <a:cs typeface="Courier New"/>
              </a:rPr>
              <a:t>1.</a:t>
            </a:r>
            <a:r>
              <a:rPr lang="en-US" altLang="zh-CN" sz="3600" b="1" kern="100" dirty="0" smtClean="0"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3600" b="1" kern="100" baseline="-25000" dirty="0" smtClean="0"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600" b="1" kern="100" dirty="0" smtClean="0">
                <a:latin typeface="Times New Roman"/>
                <a:ea typeface="华文细黑"/>
                <a:cs typeface="Times New Roman"/>
              </a:rPr>
              <a:t>O</a:t>
            </a:r>
            <a:r>
              <a:rPr lang="en-US" altLang="zh-CN" sz="3600" b="1" kern="100" baseline="-25000" dirty="0" smtClean="0"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3600" b="1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3600" b="1" kern="100" dirty="0" smtClean="0">
                <a:latin typeface="Times New Roman"/>
                <a:ea typeface="华文细黑"/>
                <a:cs typeface="Times New Roman"/>
              </a:rPr>
              <a:t>性质</a:t>
            </a:r>
            <a:r>
              <a:rPr lang="zh-CN" altLang="zh-CN" sz="3600" b="1" kern="100" dirty="0">
                <a:latin typeface="Times New Roman"/>
                <a:ea typeface="华文细黑"/>
                <a:cs typeface="Times New Roman"/>
              </a:rPr>
              <a:t>及应用</a:t>
            </a:r>
            <a:endParaRPr lang="zh-CN" altLang="zh-CN" sz="360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(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氧化性：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能与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3200" b="1" kern="100" baseline="30000" dirty="0" smtClean="0">
                <a:latin typeface="Times New Roman"/>
                <a:ea typeface="华文细黑"/>
                <a:cs typeface="Courier New"/>
              </a:rPr>
              <a:t>2+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、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3200" b="1" kern="100" baseline="30000" dirty="0" smtClean="0">
                <a:latin typeface="Times New Roman"/>
                <a:ea typeface="华文细黑"/>
                <a:cs typeface="Courier New"/>
              </a:rPr>
              <a:t>2-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、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3200" b="1" kern="100" baseline="30000" dirty="0" smtClean="0">
                <a:latin typeface="Times New Roman"/>
                <a:ea typeface="华文细黑"/>
                <a:cs typeface="Courier New"/>
              </a:rPr>
              <a:t>-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等还原剂反应，生成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200" b="1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；</a:t>
            </a:r>
            <a:endParaRPr lang="en-US" altLang="zh-CN" sz="3200" b="1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(2)</a:t>
            </a:r>
            <a:r>
              <a:rPr lang="zh-CN" altLang="en-US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还原性：</a:t>
            </a:r>
            <a:r>
              <a:rPr lang="zh-CN" altLang="en-US" sz="3200" b="1" kern="100" dirty="0">
                <a:latin typeface="Times New Roman"/>
                <a:ea typeface="华文细黑"/>
                <a:cs typeface="Courier New"/>
              </a:rPr>
              <a:t>能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与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3200" b="1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、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PbO</a:t>
            </a:r>
            <a:r>
              <a:rPr lang="en-US" altLang="zh-CN" sz="3200" b="1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、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3200" b="1" kern="100" baseline="30000" dirty="0" smtClean="0">
                <a:latin typeface="Times New Roman"/>
                <a:ea typeface="华文细黑"/>
                <a:cs typeface="Courier New"/>
              </a:rPr>
              <a:t>3+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等</a:t>
            </a:r>
            <a:r>
              <a:rPr lang="zh-CN" altLang="en-US" sz="3200" b="1" kern="100" dirty="0">
                <a:latin typeface="Times New Roman"/>
                <a:ea typeface="华文细黑"/>
                <a:cs typeface="Courier New"/>
              </a:rPr>
              <a:t>强氧化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剂</a:t>
            </a:r>
            <a:r>
              <a:rPr lang="zh-CN" altLang="en-US" sz="3200" b="1" kern="100" dirty="0">
                <a:latin typeface="Times New Roman"/>
                <a:ea typeface="华文细黑"/>
                <a:cs typeface="Courier New"/>
              </a:rPr>
              <a:t>反应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，生成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；</a:t>
            </a:r>
            <a:endParaRPr lang="en-US" altLang="zh-CN" sz="3200" b="1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effectLst/>
                <a:latin typeface="Times New Roman"/>
                <a:ea typeface="华文细黑"/>
                <a:cs typeface="Courier New"/>
              </a:rPr>
              <a:t> (3)</a:t>
            </a:r>
            <a:r>
              <a:rPr lang="zh-CN" altLang="en-US" sz="3200" b="1" kern="100" dirty="0" smtClean="0">
                <a:solidFill>
                  <a:srgbClr val="0000FF"/>
                </a:solidFill>
                <a:effectLst/>
                <a:latin typeface="Times New Roman"/>
                <a:ea typeface="华文细黑"/>
                <a:cs typeface="Courier New"/>
              </a:rPr>
              <a:t>漂白性：</a:t>
            </a:r>
            <a:r>
              <a:rPr lang="zh-CN" altLang="en-US" sz="3200" b="1" kern="100" dirty="0" smtClean="0">
                <a:effectLst/>
                <a:latin typeface="Times New Roman"/>
                <a:ea typeface="华文细黑"/>
                <a:cs typeface="Courier New"/>
              </a:rPr>
              <a:t>具有强氧化性，能杀菌消毒，漂白有机色素；</a:t>
            </a:r>
            <a:endParaRPr lang="en-US" altLang="zh-CN" sz="3200" b="1" kern="100" dirty="0" smtClean="0">
              <a:effectLst/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(4)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易分解制取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：</a:t>
            </a:r>
            <a:endParaRPr lang="zh-CN" altLang="zh-CN" sz="32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614" y="4471005"/>
            <a:ext cx="107024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受热或在催化剂作用下，易发生歧化反应，生成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200" b="1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和</a:t>
            </a:r>
            <a:r>
              <a:rPr lang="en-US" altLang="zh-CN" sz="3200" b="1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3200" b="1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3200" b="1" kern="100" dirty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11030" y="5446593"/>
            <a:ext cx="4968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6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6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6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====2H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6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O+O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6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↑</a:t>
            </a:r>
            <a:endParaRPr lang="en-US" altLang="zh-CN" sz="3600" b="1" kern="100" baseline="-25000" dirty="0">
              <a:solidFill>
                <a:srgbClr val="0000FF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8626" y="5216859"/>
            <a:ext cx="2016224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2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874" y="837506"/>
            <a:ext cx="11163760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zh-CN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的性质及对环境的影响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汽车排放的尾气中含有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是城市大气污染的主要污染物之一。在日光照射下，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发生一系列光化学烟雾的循环反应，从而不断产生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，加重空气污染。反应过程为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。下列对该反应过程及生成物叙述正确的是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只起氧化剂作用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为同分异构体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45320" y="4077866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2772" y="578299"/>
            <a:ext cx="11263073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可以用氢氧化钠溶液吸收，或在一定条件下用氨气与其反应使之转化为无污染的物质，发生反应的化学方程式分别是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O,8NH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=7X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代表的物质的化学式分别是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根据化合价升降关系以及原子守恒，判断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87507" y="2440335"/>
            <a:ext cx="5180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492" y="442446"/>
            <a:ext cx="11617054" cy="60836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汽车尾气主要含有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等物质，这种尾气逐渐成为城市空气污染的主要来源之一。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汽车尾气对环境的危害主要有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至少填两种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汽车汽缸内不断进行着汽油的燃烧反应，当空气不足时，汽油不完全燃烧，会产生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空气过量时，</a:t>
            </a:r>
            <a:r>
              <a:rPr lang="en-US" altLang="zh-CN" sz="2800" kern="100" dirty="0">
                <a:latin typeface="Times New Roman"/>
                <a:ea typeface="华文细黑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在放电或高温条件下反应生成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车尾气对环境的危害很大，可以形成硝酸型酸雨，导致光化学烟雾，产生温室效应。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2930" y="1698507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汽油的不完全燃烧</a:t>
            </a:r>
            <a:endParaRPr lang="zh-CN" altLang="en-US" sz="2800" b="1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20274" y="1673107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966" y="2308479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车汽缸内的高温环境下的反应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30246" y="230847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形成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266" y="2893051"/>
            <a:ext cx="10392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酸雨、导致光化学烟雾、产生温室效应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任填两种即可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5571" y="583185"/>
            <a:ext cx="10943790" cy="16581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能形成酸雨，写出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9371" y="1364804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77847" y="1393590"/>
            <a:ext cx="3472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2010" y="2421682"/>
            <a:ext cx="11053228" cy="292385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在适宜温度下采用催化转化法处理，使它们相互反应生成参与大气循环的无毒气体。写出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还原的化学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反应后生成的无毒气体为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864262"/>
              </p:ext>
            </p:extLst>
          </p:nvPr>
        </p:nvGraphicFramePr>
        <p:xfrm>
          <a:off x="1804212" y="3817516"/>
          <a:ext cx="45545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65" name="文档" r:id="rId10" imgW="4553980" imgH="1054118" progId="Word.Document.12">
                  <p:embed/>
                </p:oleObj>
              </mc:Choice>
              <mc:Fallback>
                <p:oleObj name="文档" r:id="rId10" imgW="4553980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04212" y="3817516"/>
                        <a:ext cx="45545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5"/>
          <p:cNvSpPr txBox="1">
            <a:spLocks noChangeArrowheads="1"/>
          </p:cNvSpPr>
          <p:nvPr/>
        </p:nvSpPr>
        <p:spPr bwMode="auto">
          <a:xfrm>
            <a:off x="994704" y="4974790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1" y="2492952"/>
            <a:ext cx="10179841" cy="106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试样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99"/>
                </a:solidFill>
                <a:ea typeface="楷体_GB2312" pitchFamily="49" charset="-122"/>
              </a:rPr>
              <a:t>（晶体或浓溶液）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2734378" y="2924852"/>
            <a:ext cx="386029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6501554" y="2637449"/>
            <a:ext cx="5688859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 dirty="0">
                <a:solidFill>
                  <a:srgbClr val="FF0000"/>
                </a:solidFill>
                <a:ea typeface="楷体_GB2312" pitchFamily="49" charset="-122"/>
              </a:rPr>
              <a:t>产生红棕色气体。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34391" y="1845103"/>
            <a:ext cx="3063553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>
              <a:defRPr/>
            </a:pPr>
            <a:r>
              <a:rPr lang="zh-CN" altLang="en-US" sz="3300" b="1">
                <a:solidFill>
                  <a:srgbClr val="FF0000"/>
                </a:solidFill>
                <a:ea typeface="方正综艺简体" pitchFamily="2" charset="-122"/>
              </a:rPr>
              <a:t>如何检验</a:t>
            </a:r>
            <a:r>
              <a:rPr lang="en-US" altLang="zh-CN" sz="3300" b="1">
                <a:solidFill>
                  <a:srgbClr val="FF0000"/>
                </a:solidFill>
                <a:ea typeface="方正综艺简体" pitchFamily="2" charset="-122"/>
              </a:rPr>
              <a:t>NO</a:t>
            </a:r>
            <a:r>
              <a:rPr lang="en-US" altLang="zh-CN" sz="3300" b="1" baseline="-25000">
                <a:solidFill>
                  <a:srgbClr val="FF0000"/>
                </a:solidFill>
                <a:ea typeface="方正综艺简体" pitchFamily="2" charset="-122"/>
              </a:rPr>
              <a:t>3</a:t>
            </a:r>
            <a:r>
              <a:rPr lang="en-US" altLang="zh-CN" sz="3300" b="1" baseline="30000">
                <a:solidFill>
                  <a:srgbClr val="FF0000"/>
                </a:solidFill>
                <a:ea typeface="方正综艺简体" pitchFamily="2" charset="-122"/>
              </a:rPr>
              <a:t>-</a:t>
            </a:r>
            <a:r>
              <a:rPr lang="en-US" altLang="zh-CN" sz="3300" b="1">
                <a:solidFill>
                  <a:srgbClr val="FF0000"/>
                </a:solidFill>
                <a:ea typeface="方正综艺简体" pitchFamily="2" charset="-122"/>
              </a:rPr>
              <a:t>?</a:t>
            </a:r>
          </a:p>
        </p:txBody>
      </p:sp>
      <p:sp>
        <p:nvSpPr>
          <p:cNvPr id="48135" name="Text Box 10"/>
          <p:cNvSpPr txBox="1">
            <a:spLocks noChangeArrowheads="1"/>
          </p:cNvSpPr>
          <p:nvPr/>
        </p:nvSpPr>
        <p:spPr bwMode="auto">
          <a:xfrm>
            <a:off x="1096291" y="5279660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775654" y="3390096"/>
            <a:ext cx="7921652" cy="732008"/>
            <a:chOff x="336" y="3229"/>
            <a:chExt cx="3743" cy="461"/>
          </a:xfrm>
        </p:grpSpPr>
        <p:sp>
          <p:nvSpPr>
            <p:cNvPr id="48163" name="Rectangle 12"/>
            <p:cNvSpPr>
              <a:spLocks noChangeArrowheads="1"/>
            </p:cNvSpPr>
            <p:nvPr/>
          </p:nvSpPr>
          <p:spPr bwMode="auto">
            <a:xfrm>
              <a:off x="336" y="3312"/>
              <a:ext cx="3743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NaNO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3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+ H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2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SO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4</a:t>
              </a:r>
              <a:r>
                <a:rPr lang="en-US" altLang="zh-CN" sz="2400" b="1">
                  <a:solidFill>
                    <a:srgbClr val="000099"/>
                  </a:solidFill>
                  <a:ea typeface="方正楷体简体" pitchFamily="2" charset="-122"/>
                </a:rPr>
                <a:t>(</a:t>
              </a:r>
              <a:r>
                <a:rPr lang="zh-CN" altLang="en-US" sz="2400" b="1">
                  <a:solidFill>
                    <a:srgbClr val="000099"/>
                  </a:solidFill>
                  <a:ea typeface="方正楷体简体" pitchFamily="2" charset="-122"/>
                </a:rPr>
                <a:t>浓</a:t>
              </a:r>
              <a:r>
                <a:rPr lang="en-US" altLang="zh-CN" sz="2400" b="1">
                  <a:solidFill>
                    <a:srgbClr val="000099"/>
                  </a:solidFill>
                  <a:ea typeface="方正楷体简体" pitchFamily="2" charset="-122"/>
                </a:rPr>
                <a:t>)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  =    NaHSO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4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+ HNO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3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 </a:t>
              </a:r>
            </a:p>
          </p:txBody>
        </p:sp>
        <p:sp>
          <p:nvSpPr>
            <p:cNvPr id="48164" name="Rectangle 13"/>
            <p:cNvSpPr>
              <a:spLocks noChangeArrowheads="1"/>
            </p:cNvSpPr>
            <p:nvPr/>
          </p:nvSpPr>
          <p:spPr bwMode="auto">
            <a:xfrm>
              <a:off x="2056" y="3229"/>
              <a:ext cx="2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ea typeface="方正楷体简体" pitchFamily="2" charset="-122"/>
                </a:rPr>
                <a:t>△</a:t>
              </a:r>
            </a:p>
          </p:txBody>
        </p:sp>
      </p:grpSp>
      <p:sp>
        <p:nvSpPr>
          <p:cNvPr id="48137" name="Text Box 14"/>
          <p:cNvSpPr txBox="1">
            <a:spLocks noChangeArrowheads="1"/>
          </p:cNvSpPr>
          <p:nvPr/>
        </p:nvSpPr>
        <p:spPr bwMode="auto">
          <a:xfrm>
            <a:off x="791530" y="5965619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1678299" y="4150686"/>
            <a:ext cx="1015867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300" b="1">
                <a:solidFill>
                  <a:srgbClr val="000099"/>
                </a:solidFill>
              </a:rPr>
              <a:t>Cu+4HNO</a:t>
            </a:r>
            <a:r>
              <a:rPr lang="en-US" altLang="zh-CN" sz="3300" b="1" baseline="-25000">
                <a:solidFill>
                  <a:srgbClr val="000099"/>
                </a:solidFill>
              </a:rPr>
              <a:t>3</a:t>
            </a:r>
            <a:r>
              <a:rPr lang="en-US" altLang="zh-CN" sz="3300" b="1">
                <a:solidFill>
                  <a:srgbClr val="000099"/>
                </a:solidFill>
              </a:rPr>
              <a:t>(</a:t>
            </a:r>
            <a:r>
              <a:rPr lang="zh-CN" altLang="en-US" sz="3300" b="1">
                <a:solidFill>
                  <a:srgbClr val="000099"/>
                </a:solidFill>
              </a:rPr>
              <a:t>浓</a:t>
            </a:r>
            <a:r>
              <a:rPr lang="en-US" altLang="zh-CN" sz="3300" b="1">
                <a:solidFill>
                  <a:srgbClr val="000099"/>
                </a:solidFill>
              </a:rPr>
              <a:t>) = Cu(NO</a:t>
            </a:r>
            <a:r>
              <a:rPr lang="en-US" altLang="zh-CN" sz="3300" b="1" baseline="-25000">
                <a:solidFill>
                  <a:srgbClr val="000099"/>
                </a:solidFill>
              </a:rPr>
              <a:t>3</a:t>
            </a:r>
            <a:r>
              <a:rPr lang="en-US" altLang="zh-CN" sz="3300" b="1">
                <a:solidFill>
                  <a:srgbClr val="000099"/>
                </a:solidFill>
              </a:rPr>
              <a:t>)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+2NO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↑</a:t>
            </a:r>
            <a:r>
              <a:rPr lang="en-US" altLang="zh-CN" sz="3300" b="1" baseline="-25000">
                <a:solidFill>
                  <a:srgbClr val="000099"/>
                </a:solidFill>
              </a:rPr>
              <a:t>  </a:t>
            </a:r>
            <a:r>
              <a:rPr lang="en-US" altLang="zh-CN" sz="3300" b="1">
                <a:solidFill>
                  <a:srgbClr val="000099"/>
                </a:solidFill>
              </a:rPr>
              <a:t>+2H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O</a:t>
            </a:r>
          </a:p>
        </p:txBody>
      </p:sp>
      <p:sp>
        <p:nvSpPr>
          <p:cNvPr id="48139" name="Text Box 16"/>
          <p:cNvSpPr txBox="1">
            <a:spLocks noChangeArrowheads="1"/>
          </p:cNvSpPr>
          <p:nvPr/>
        </p:nvSpPr>
        <p:spPr bwMode="auto">
          <a:xfrm>
            <a:off x="5464522" y="3602872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968244" y="2350047"/>
            <a:ext cx="6827478" cy="1502123"/>
            <a:chOff x="288" y="2496"/>
            <a:chExt cx="3226" cy="946"/>
          </a:xfrm>
        </p:grpSpPr>
        <p:sp>
          <p:nvSpPr>
            <p:cNvPr id="48161" name="Text Box 25"/>
            <p:cNvSpPr txBox="1">
              <a:spLocks noChangeArrowheads="1"/>
            </p:cNvSpPr>
            <p:nvPr/>
          </p:nvSpPr>
          <p:spPr bwMode="auto">
            <a:xfrm>
              <a:off x="288" y="2496"/>
              <a:ext cx="3226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300" b="1">
                  <a:ea typeface="楷体_GB2312" pitchFamily="49" charset="-122"/>
                </a:rPr>
                <a:t>           </a:t>
              </a:r>
              <a:r>
                <a:rPr lang="en-US" altLang="zh-CN" sz="3300" b="1">
                  <a:ea typeface="楷体_GB2312" pitchFamily="49" charset="-122"/>
                </a:rPr>
                <a:t>Cu</a:t>
              </a:r>
              <a:r>
                <a:rPr lang="zh-CN" altLang="en-US" sz="3300" b="1">
                  <a:ea typeface="楷体_GB2312" pitchFamily="49" charset="-122"/>
                </a:rPr>
                <a:t>和浓</a:t>
              </a:r>
              <a:r>
                <a:rPr lang="en-US" altLang="zh-CN" sz="3300" b="1">
                  <a:ea typeface="楷体_GB2312" pitchFamily="49" charset="-122"/>
                </a:rPr>
                <a:t>H</a:t>
              </a:r>
              <a:r>
                <a:rPr lang="en-US" altLang="zh-CN" sz="3300" b="1" baseline="-25000">
                  <a:ea typeface="楷体_GB2312" pitchFamily="49" charset="-122"/>
                </a:rPr>
                <a:t>2</a:t>
              </a:r>
              <a:r>
                <a:rPr lang="en-US" altLang="zh-CN" sz="3300" b="1">
                  <a:ea typeface="楷体_GB2312" pitchFamily="49" charset="-122"/>
                </a:rPr>
                <a:t>SO</a:t>
              </a:r>
              <a:r>
                <a:rPr lang="en-US" altLang="zh-CN" sz="3300" b="1" baseline="-2500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48162" name="Text Box 26"/>
            <p:cNvSpPr txBox="1">
              <a:spLocks noChangeArrowheads="1"/>
            </p:cNvSpPr>
            <p:nvPr/>
          </p:nvSpPr>
          <p:spPr bwMode="auto">
            <a:xfrm>
              <a:off x="1371" y="2870"/>
              <a:ext cx="233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ea typeface="方正楷体简体" pitchFamily="2" charset="-122"/>
                </a:rPr>
                <a:t>△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900" dirty="0"/>
            </a:p>
          </p:txBody>
        </p:sp>
      </p:grpSp>
      <p:sp>
        <p:nvSpPr>
          <p:cNvPr id="22555" name="Text Box 27"/>
          <p:cNvSpPr txBox="1">
            <a:spLocks noChangeArrowheads="1"/>
          </p:cNvSpPr>
          <p:nvPr/>
        </p:nvSpPr>
        <p:spPr bwMode="auto">
          <a:xfrm>
            <a:off x="1" y="5446386"/>
            <a:ext cx="10179841" cy="112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        试样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（晶体或溶液）</a:t>
            </a:r>
          </a:p>
        </p:txBody>
      </p: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334391" y="4654041"/>
            <a:ext cx="3111643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>
              <a:defRPr/>
            </a:pPr>
            <a:r>
              <a:rPr lang="zh-CN" altLang="en-US" sz="3300" b="1">
                <a:solidFill>
                  <a:srgbClr val="FF3300"/>
                </a:solidFill>
                <a:ea typeface="方正综艺简体" pitchFamily="2" charset="-122"/>
              </a:rPr>
              <a:t>如何检验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NH</a:t>
            </a:r>
            <a:r>
              <a:rPr lang="en-US" altLang="zh-CN" sz="3300" b="1" baseline="-25000">
                <a:solidFill>
                  <a:srgbClr val="FF3300"/>
                </a:solidFill>
                <a:ea typeface="方正综艺简体" pitchFamily="2" charset="-122"/>
              </a:rPr>
              <a:t>4</a:t>
            </a:r>
            <a:r>
              <a:rPr lang="en-US" altLang="zh-CN" sz="3300" b="1" baseline="30000">
                <a:solidFill>
                  <a:srgbClr val="FF3300"/>
                </a:solidFill>
                <a:ea typeface="方正综艺简体" pitchFamily="2" charset="-122"/>
              </a:rPr>
              <a:t>+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?</a:t>
            </a:r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0" y="5230436"/>
            <a:ext cx="7439116" cy="1484657"/>
            <a:chOff x="0" y="3294"/>
            <a:chExt cx="3515" cy="935"/>
          </a:xfrm>
        </p:grpSpPr>
        <p:sp>
          <p:nvSpPr>
            <p:cNvPr id="48157" name="Text Box 28"/>
            <p:cNvSpPr txBox="1">
              <a:spLocks noChangeArrowheads="1"/>
            </p:cNvSpPr>
            <p:nvPr/>
          </p:nvSpPr>
          <p:spPr bwMode="auto">
            <a:xfrm>
              <a:off x="2200" y="3385"/>
              <a:ext cx="1315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ea typeface="楷体_GB2312" pitchFamily="49" charset="-122"/>
                </a:rPr>
                <a:t>产生无色有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ea typeface="楷体_GB2312" pitchFamily="49" charset="-122"/>
                </a:rPr>
                <a:t>刺激性气体。</a:t>
              </a:r>
            </a:p>
          </p:txBody>
        </p:sp>
        <p:sp>
          <p:nvSpPr>
            <p:cNvPr id="48158" name="Text Box 31"/>
            <p:cNvSpPr txBox="1">
              <a:spLocks noChangeArrowheads="1"/>
            </p:cNvSpPr>
            <p:nvPr/>
          </p:nvSpPr>
          <p:spPr bwMode="auto">
            <a:xfrm>
              <a:off x="0" y="3294"/>
              <a:ext cx="3226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300" b="1">
                  <a:ea typeface="楷体_GB2312" pitchFamily="49" charset="-122"/>
                </a:rPr>
                <a:t>                    </a:t>
              </a:r>
              <a:r>
                <a:rPr lang="en-US" altLang="zh-CN" sz="3300" b="1">
                  <a:solidFill>
                    <a:srgbClr val="003300"/>
                  </a:solidFill>
                  <a:ea typeface="楷体_GB2312" pitchFamily="49" charset="-122"/>
                </a:rPr>
                <a:t>NaOH</a:t>
              </a:r>
              <a:r>
                <a:rPr lang="zh-CN" altLang="en-US" sz="3300" b="1">
                  <a:solidFill>
                    <a:srgbClr val="003300"/>
                  </a:solidFill>
                  <a:ea typeface="楷体_GB2312" pitchFamily="49" charset="-122"/>
                </a:rPr>
                <a:t>溶液</a:t>
              </a:r>
              <a:endParaRPr lang="zh-CN" altLang="en-US" sz="3300" b="1" baseline="-25000">
                <a:solidFill>
                  <a:srgbClr val="003300"/>
                </a:solidFill>
                <a:ea typeface="楷体_GB2312" pitchFamily="49" charset="-122"/>
              </a:endParaRPr>
            </a:p>
          </p:txBody>
        </p:sp>
        <p:sp>
          <p:nvSpPr>
            <p:cNvPr id="48159" name="Text Box 32"/>
            <p:cNvSpPr txBox="1">
              <a:spLocks noChangeArrowheads="1"/>
            </p:cNvSpPr>
            <p:nvPr/>
          </p:nvSpPr>
          <p:spPr bwMode="auto">
            <a:xfrm>
              <a:off x="1565" y="3657"/>
              <a:ext cx="233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ea typeface="方正楷体简体" pitchFamily="2" charset="-122"/>
                </a:rPr>
                <a:t>△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900"/>
            </a:p>
          </p:txBody>
        </p:sp>
        <p:sp>
          <p:nvSpPr>
            <p:cNvPr id="48160" name="Line 33"/>
            <p:cNvSpPr>
              <a:spLocks noChangeShapeType="1"/>
            </p:cNvSpPr>
            <p:nvPr/>
          </p:nvSpPr>
          <p:spPr bwMode="auto">
            <a:xfrm>
              <a:off x="1111" y="3657"/>
              <a:ext cx="9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958695" y="5158983"/>
            <a:ext cx="3263475" cy="1430669"/>
            <a:chOff x="3288" y="3249"/>
            <a:chExt cx="1542" cy="901"/>
          </a:xfrm>
        </p:grpSpPr>
        <p:sp>
          <p:nvSpPr>
            <p:cNvPr id="48155" name="Line 35"/>
            <p:cNvSpPr>
              <a:spLocks noChangeShapeType="1"/>
            </p:cNvSpPr>
            <p:nvPr/>
          </p:nvSpPr>
          <p:spPr bwMode="auto">
            <a:xfrm>
              <a:off x="3288" y="3657"/>
              <a:ext cx="1225" cy="0"/>
            </a:xfrm>
            <a:prstGeom prst="line">
              <a:avLst/>
            </a:prstGeom>
            <a:noFill/>
            <a:ln w="38100">
              <a:solidFill>
                <a:srgbClr val="00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6" name="Text Box 36"/>
            <p:cNvSpPr txBox="1">
              <a:spLocks noChangeArrowheads="1"/>
            </p:cNvSpPr>
            <p:nvPr/>
          </p:nvSpPr>
          <p:spPr bwMode="auto">
            <a:xfrm>
              <a:off x="3424" y="3249"/>
              <a:ext cx="1406" cy="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solidFill>
                    <a:srgbClr val="FF3300"/>
                  </a:solidFill>
                </a:rPr>
                <a:t>    湿润的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900" b="1">
                <a:solidFill>
                  <a:srgbClr val="FF3300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solidFill>
                    <a:srgbClr val="FF3300"/>
                  </a:solidFill>
                </a:rPr>
                <a:t>红色石蕊试纸</a:t>
              </a:r>
            </a:p>
          </p:txBody>
        </p:sp>
      </p:grpSp>
      <p:sp>
        <p:nvSpPr>
          <p:cNvPr id="22566" name="Text Box 38"/>
          <p:cNvSpPr txBox="1">
            <a:spLocks noChangeArrowheads="1"/>
          </p:cNvSpPr>
          <p:nvPr/>
        </p:nvSpPr>
        <p:spPr bwMode="auto">
          <a:xfrm>
            <a:off x="10004181" y="5393987"/>
            <a:ext cx="106941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 dirty="0">
                <a:solidFill>
                  <a:srgbClr val="0000FF"/>
                </a:solidFill>
              </a:rPr>
              <a:t>变蓝</a:t>
            </a:r>
          </a:p>
        </p:txBody>
      </p:sp>
      <p:sp>
        <p:nvSpPr>
          <p:cNvPr id="48146" name="AutoShape 40">
            <a:hlinkClick r:id="rId2"/>
          </p:cNvPr>
          <p:cNvSpPr>
            <a:spLocks noChangeArrowheads="1"/>
          </p:cNvSpPr>
          <p:nvPr/>
        </p:nvSpPr>
        <p:spPr bwMode="auto">
          <a:xfrm>
            <a:off x="0" y="0"/>
            <a:ext cx="12190413" cy="609741"/>
          </a:xfrm>
          <a:prstGeom prst="roundRect">
            <a:avLst>
              <a:gd name="adj" fmla="val 16667"/>
            </a:avLst>
          </a:prstGeom>
          <a:solidFill>
            <a:srgbClr val="0033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FFFF00"/>
                </a:solidFill>
                <a:ea typeface="方正综艺简体" pitchFamily="2" charset="-122"/>
              </a:rPr>
              <a:t>硝酸强氧化性：除铂</a:t>
            </a:r>
            <a:r>
              <a:rPr lang="en-US" altLang="zh-CN" sz="3300" b="1">
                <a:solidFill>
                  <a:srgbClr val="FFFF00"/>
                </a:solidFill>
                <a:ea typeface="方正综艺简体" pitchFamily="2" charset="-122"/>
              </a:rPr>
              <a:t>Pt </a:t>
            </a:r>
            <a:r>
              <a:rPr lang="zh-CN" altLang="en-US" sz="3300" b="1">
                <a:solidFill>
                  <a:srgbClr val="FFFF00"/>
                </a:solidFill>
                <a:ea typeface="方正综艺简体" pitchFamily="2" charset="-122"/>
              </a:rPr>
              <a:t>金</a:t>
            </a:r>
            <a:r>
              <a:rPr lang="en-US" altLang="zh-CN" sz="3300" b="1">
                <a:solidFill>
                  <a:srgbClr val="FFFF00"/>
                </a:solidFill>
                <a:ea typeface="方正综艺简体" pitchFamily="2" charset="-122"/>
              </a:rPr>
              <a:t>Au</a:t>
            </a:r>
            <a:r>
              <a:rPr lang="zh-CN" altLang="en-US" sz="3300" b="1">
                <a:solidFill>
                  <a:srgbClr val="FFFF00"/>
                </a:solidFill>
                <a:ea typeface="方正综艺简体" pitchFamily="2" charset="-122"/>
              </a:rPr>
              <a:t>外，其它金属都能溶于</a:t>
            </a:r>
            <a:r>
              <a:rPr lang="en-US" altLang="zh-CN" sz="3300" b="1">
                <a:solidFill>
                  <a:srgbClr val="FFFF00"/>
                </a:solidFill>
                <a:ea typeface="方正综艺简体" pitchFamily="2" charset="-122"/>
              </a:rPr>
              <a:t>HNO</a:t>
            </a:r>
            <a:r>
              <a:rPr lang="en-US" altLang="zh-CN" sz="3300" b="1" baseline="-25000">
                <a:solidFill>
                  <a:srgbClr val="FFFF00"/>
                </a:solidFill>
                <a:ea typeface="方正综艺简体" pitchFamily="2" charset="-122"/>
              </a:rPr>
              <a:t>3</a:t>
            </a:r>
            <a:endParaRPr lang="en-US" altLang="zh-CN" sz="3300" b="1" baseline="-25000">
              <a:solidFill>
                <a:srgbClr val="FFFF00"/>
              </a:solidFill>
            </a:endParaRPr>
          </a:p>
        </p:txBody>
      </p:sp>
      <p:sp>
        <p:nvSpPr>
          <p:cNvPr id="48147" name="AutoShape 44"/>
          <p:cNvSpPr>
            <a:spLocks/>
          </p:cNvSpPr>
          <p:nvPr/>
        </p:nvSpPr>
        <p:spPr bwMode="auto">
          <a:xfrm>
            <a:off x="4406326" y="1430669"/>
            <a:ext cx="101587" cy="381088"/>
          </a:xfrm>
          <a:prstGeom prst="righ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48148" name="Rectangle 47"/>
          <p:cNvSpPr>
            <a:spLocks noChangeArrowheads="1"/>
          </p:cNvSpPr>
          <p:nvPr/>
        </p:nvSpPr>
        <p:spPr bwMode="auto">
          <a:xfrm>
            <a:off x="4914261" y="1819697"/>
            <a:ext cx="219891" cy="40743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900" b="1" baseline="-25000">
              <a:solidFill>
                <a:srgbClr val="000099"/>
              </a:solidFill>
            </a:endParaRPr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719573" y="981303"/>
            <a:ext cx="7626070" cy="984477"/>
            <a:chOff x="340" y="618"/>
            <a:chExt cx="2923" cy="620"/>
          </a:xfrm>
        </p:grpSpPr>
        <p:sp>
          <p:nvSpPr>
            <p:cNvPr id="48151" name="Text Box 43"/>
            <p:cNvSpPr txBox="1">
              <a:spLocks noChangeArrowheads="1"/>
            </p:cNvSpPr>
            <p:nvPr/>
          </p:nvSpPr>
          <p:spPr bwMode="auto">
            <a:xfrm>
              <a:off x="340" y="618"/>
              <a:ext cx="544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 b="1">
                  <a:solidFill>
                    <a:srgbClr val="000099"/>
                  </a:solidFill>
                </a:rPr>
                <a:t>Pt   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 b="1">
                  <a:solidFill>
                    <a:srgbClr val="000099"/>
                  </a:solidFill>
                </a:rPr>
                <a:t>Au</a:t>
              </a:r>
            </a:p>
          </p:txBody>
        </p:sp>
        <p:sp>
          <p:nvSpPr>
            <p:cNvPr id="48152" name="Text Box 46"/>
            <p:cNvSpPr txBox="1">
              <a:spLocks noChangeArrowheads="1"/>
            </p:cNvSpPr>
            <p:nvPr/>
          </p:nvSpPr>
          <p:spPr bwMode="auto">
            <a:xfrm>
              <a:off x="884" y="618"/>
              <a:ext cx="1859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CC3300"/>
                  </a:solidFill>
                </a:rPr>
                <a:t>王水</a:t>
              </a:r>
              <a:r>
                <a:rPr lang="zh-CN" altLang="en-US" sz="2400" b="1">
                  <a:solidFill>
                    <a:srgbClr val="000099"/>
                  </a:solidFill>
                </a:rPr>
                <a:t>：</a:t>
              </a:r>
              <a:r>
                <a:rPr lang="en-US" altLang="zh-CN" sz="2400" b="1">
                  <a:solidFill>
                    <a:srgbClr val="000099"/>
                  </a:solidFill>
                </a:rPr>
                <a:t>3</a:t>
              </a:r>
              <a:r>
                <a:rPr lang="zh-CN" altLang="en-US" sz="2400" b="1">
                  <a:solidFill>
                    <a:srgbClr val="000099"/>
                  </a:solidFill>
                </a:rPr>
                <a:t>份浓</a:t>
              </a:r>
              <a:r>
                <a:rPr lang="en-US" altLang="zh-CN" sz="2400" b="1">
                  <a:solidFill>
                    <a:srgbClr val="000099"/>
                  </a:solidFill>
                </a:rPr>
                <a:t>HCl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</a:rPr>
                <a:t>          1</a:t>
              </a:r>
              <a:r>
                <a:rPr lang="zh-CN" altLang="en-US" sz="2400" b="1">
                  <a:solidFill>
                    <a:srgbClr val="000099"/>
                  </a:solidFill>
                </a:rPr>
                <a:t>份浓</a:t>
              </a:r>
              <a:r>
                <a:rPr lang="en-US" altLang="zh-CN" sz="2900" b="1">
                  <a:solidFill>
                    <a:srgbClr val="000099"/>
                  </a:solidFill>
                </a:rPr>
                <a:t>HNO</a:t>
              </a:r>
              <a:r>
                <a:rPr lang="en-US" altLang="zh-CN" sz="2900" b="1" baseline="-25000">
                  <a:solidFill>
                    <a:srgbClr val="000099"/>
                  </a:solidFill>
                </a:rPr>
                <a:t>3</a:t>
              </a:r>
            </a:p>
          </p:txBody>
        </p:sp>
        <p:sp>
          <p:nvSpPr>
            <p:cNvPr id="48153" name="Line 48"/>
            <p:cNvSpPr>
              <a:spLocks noChangeShapeType="1"/>
            </p:cNvSpPr>
            <p:nvPr/>
          </p:nvSpPr>
          <p:spPr bwMode="auto">
            <a:xfrm flipV="1">
              <a:off x="930" y="845"/>
              <a:ext cx="1814" cy="0"/>
            </a:xfrm>
            <a:prstGeom prst="line">
              <a:avLst/>
            </a:prstGeom>
            <a:noFill/>
            <a:ln w="571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4" name="Text Box 49"/>
            <p:cNvSpPr txBox="1">
              <a:spLocks noChangeArrowheads="1"/>
            </p:cNvSpPr>
            <p:nvPr/>
          </p:nvSpPr>
          <p:spPr bwMode="auto">
            <a:xfrm>
              <a:off x="2867" y="675"/>
              <a:ext cx="396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300" b="1"/>
                <a:t>溶解</a:t>
              </a:r>
            </a:p>
          </p:txBody>
        </p:sp>
      </p:grpSp>
      <p:sp>
        <p:nvSpPr>
          <p:cNvPr id="48150" name="AutoShape 19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0761850" y="1071811"/>
            <a:ext cx="385183" cy="47636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</p:spTree>
    <p:extLst>
      <p:ext uri="{BB962C8B-B14F-4D97-AF65-F5344CB8AC3E}">
        <p14:creationId xmlns:p14="http://schemas.microsoft.com/office/powerpoint/2010/main" val="3644449467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9" dur="1000"/>
                                        <p:tgtEl>
                                          <p:spTgt spid="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 autoUpdateAnimBg="0"/>
      <p:bldP spid="22535" grpId="0" animBg="1"/>
      <p:bldP spid="22536" grpId="0" autoUpdateAnimBg="0"/>
      <p:bldP spid="22537" grpId="0" animBg="1" autoUpdateAnimBg="0"/>
      <p:bldP spid="22543" grpId="0" autoUpdateAnimBg="0"/>
      <p:bldP spid="22555" grpId="0" autoUpdateAnimBg="0"/>
      <p:bldP spid="22557" grpId="0" animBg="1" autoUpdateAnimBg="0"/>
      <p:bldP spid="225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285830" y="344214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小于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5335" y="405211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71507" y="47213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9168" y="60027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344482" y="59900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变浅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8582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4762" y="-129480"/>
            <a:ext cx="11036300" cy="3230116"/>
            <a:chOff x="550590" y="-26590"/>
            <a:chExt cx="11036300" cy="3230116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2394717"/>
                </p:ext>
              </p:extLst>
            </p:nvPr>
          </p:nvGraphicFramePr>
          <p:xfrm>
            <a:off x="550590" y="117426"/>
            <a:ext cx="11036300" cy="308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309" name="文档" r:id="rId3" imgW="11038247" imgH="3090344" progId="Word.Document.12">
                    <p:embed/>
                  </p:oleObj>
                </mc:Choice>
                <mc:Fallback>
                  <p:oleObj name="文档" r:id="rId3" imgW="11038247" imgH="3090344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0590" y="117426"/>
                          <a:ext cx="11036300" cy="3086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矩形 1"/>
            <p:cNvSpPr/>
            <p:nvPr/>
          </p:nvSpPr>
          <p:spPr>
            <a:xfrm>
              <a:off x="1605310" y="-2659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329978" y="145167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55613" y="3346167"/>
            <a:ext cx="11279283" cy="3323987"/>
            <a:chOff x="429371" y="2874096"/>
            <a:chExt cx="11279283" cy="3323987"/>
          </a:xfrm>
        </p:grpSpPr>
        <p:sp>
          <p:nvSpPr>
            <p:cNvPr id="9" name="矩形 8"/>
            <p:cNvSpPr/>
            <p:nvPr/>
          </p:nvSpPr>
          <p:spPr>
            <a:xfrm>
              <a:off x="429371" y="2874096"/>
              <a:ext cx="11279283" cy="33239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(1)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收集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1 </a:t>
              </a:r>
              <a:r>
                <a:rPr lang="en-US" altLang="zh-CN" sz="2800" kern="100" spc="-100" dirty="0" err="1">
                  <a:latin typeface="Times New Roman"/>
                  <a:ea typeface="华文细黑"/>
                  <a:cs typeface="Courier New"/>
                </a:rPr>
                <a:t>mol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 NO</a:t>
              </a:r>
              <a:r>
                <a:rPr lang="en-US" altLang="zh-CN" sz="2800" kern="100" spc="-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时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在标准状况下的体积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spc="-100" dirty="0" smtClean="0">
                  <a:latin typeface="Times New Roman"/>
                  <a:ea typeface="华文细黑"/>
                  <a:cs typeface="Times New Roman"/>
                </a:rPr>
                <a:t>          </a:t>
              </a:r>
              <a:r>
                <a:rPr lang="en-US" altLang="zh-CN" sz="2800" kern="100" spc="-100" dirty="0" smtClean="0">
                  <a:latin typeface="Times New Roman"/>
                  <a:ea typeface="华文细黑"/>
                  <a:cs typeface="Courier New"/>
                </a:rPr>
                <a:t>22.4 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L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spc="-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标准状况下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22.4 L 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的质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量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46 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g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(3)NO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混合后，相对分子质量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按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体积比求得的数值。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(4)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温度影响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“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ZBFH"/>
                  <a:ea typeface="华文细黑"/>
                  <a:cs typeface="Times New Roman"/>
                </a:rPr>
                <a:t>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N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4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”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平衡体系，其他条件不变，体系颜色随温度改变而改变。升高温度，气体颜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；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降低温度，气体颜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effectLst/>
                <a:latin typeface="宋体"/>
                <a:cs typeface="Courier New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634234" y="483604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334566" y="2436196"/>
            <a:ext cx="11593288" cy="92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密闭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容器中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NO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O</a:t>
            </a:r>
            <a:r>
              <a:rPr lang="en-US" altLang="zh-CN" sz="32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充分反应，产物的分子数为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i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;</a:t>
            </a:r>
            <a:endParaRPr lang="en-US" altLang="zh-CN" sz="32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23798" y="1485578"/>
            <a:ext cx="649537" cy="1791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6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</a:t>
            </a:r>
            <a:endParaRPr lang="en-US" altLang="zh-CN" sz="6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55646" y="1797417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en-US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小于</a:t>
            </a:r>
            <a:endParaRPr lang="en-US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24669" y="1874646"/>
            <a:ext cx="2954655" cy="912077"/>
            <a:chOff x="8786414" y="4826974"/>
            <a:chExt cx="2954655" cy="912077"/>
          </a:xfrm>
        </p:grpSpPr>
        <p:sp>
          <p:nvSpPr>
            <p:cNvPr id="22" name="矩形 21"/>
            <p:cNvSpPr/>
            <p:nvPr/>
          </p:nvSpPr>
          <p:spPr>
            <a:xfrm>
              <a:off x="9962430" y="4908054"/>
              <a:ext cx="70083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786414" y="4826974"/>
              <a:ext cx="2954655" cy="8181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3600" b="1" kern="100" dirty="0">
                <a:solidFill>
                  <a:srgbClr val="FF0000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958483" y="3429794"/>
            <a:ext cx="4265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部分转化为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13684" y="4082894"/>
            <a:ext cx="5702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实际为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的混合气体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89522" y="2035973"/>
            <a:ext cx="3094437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998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7" grpId="0"/>
      <p:bldP spid="6" grpId="0"/>
      <p:bldP spid="7" grpId="0"/>
      <p:bldP spid="18" grpId="0"/>
      <p:bldP spid="8" grpId="0"/>
      <p:bldP spid="24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9217" y="2376944"/>
            <a:ext cx="10379765" cy="1196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考点二　硝酸的性质及应用</a:t>
            </a:r>
          </a:p>
        </p:txBody>
      </p:sp>
    </p:spTree>
    <p:extLst>
      <p:ext uri="{BB962C8B-B14F-4D97-AF65-F5344CB8AC3E}">
        <p14:creationId xmlns:p14="http://schemas.microsoft.com/office/powerpoint/2010/main" val="261710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837506"/>
            <a:ext cx="1138815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硝酸是无色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易挥发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的液体，有刺激性气味。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化学性质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132098" name="Picture 2" descr="HX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54" y="2781722"/>
            <a:ext cx="1015644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900786" y="2912285"/>
            <a:ext cx="2346548" cy="168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66742" y="5229994"/>
            <a:ext cx="2096616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567450" y="4261892"/>
            <a:ext cx="4690250" cy="132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6192" y="4160292"/>
            <a:ext cx="4690250" cy="1613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43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-174798"/>
            <a:ext cx="11120877" cy="69865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不稳定性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(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有强氧化性，而且浓度越大，氧化性越强。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按要求完成下列反应的方程式：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836395"/>
              </p:ext>
            </p:extLst>
          </p:nvPr>
        </p:nvGraphicFramePr>
        <p:xfrm>
          <a:off x="1774726" y="520700"/>
          <a:ext cx="6959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4" name="文档" r:id="rId3" imgW="6980806" imgH="976079" progId="Word.Document.12">
                  <p:embed/>
                </p:oleObj>
              </mc:Choice>
              <mc:Fallback>
                <p:oleObj name="文档" r:id="rId3" imgW="6980806" imgH="976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4726" y="520700"/>
                        <a:ext cx="69596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29484" y="4689882"/>
            <a:ext cx="8013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484" y="5952118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b="1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9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32718"/>
            <a:ext cx="113052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硝酸与金属反应的规律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与金属反应一般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不能产生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还原产物一般为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很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稀的硝酸还原产物也可能为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硝酸与金属反应时既表现氧化性又表现酸性。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3357786"/>
            <a:ext cx="1051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Zn(NO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4606" y="2493690"/>
            <a:ext cx="10009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Zn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与浓度极稀的硝酸反应，配平以下反应方程式：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630" y="5302002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566" y="5950074"/>
            <a:ext cx="5484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7346" y="4662066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48671" y="5950074"/>
            <a:ext cx="59511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)==n(NO,NO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)+2n(Cu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1780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2" name="矩形 11"/>
          <p:cNvSpPr/>
          <p:nvPr/>
        </p:nvSpPr>
        <p:spPr>
          <a:xfrm>
            <a:off x="4561488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2278782" y="32857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10</a:t>
            </a:r>
            <a:endParaRPr lang="zh-CN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7209234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9712156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4203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88030" y="538485"/>
            <a:ext cx="11739824" cy="390873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latin typeface="Times New Roman"/>
                <a:ea typeface="华文细黑"/>
                <a:cs typeface="Courier New"/>
              </a:rPr>
              <a:t>2.</a:t>
            </a:r>
            <a:r>
              <a:rPr lang="en-US" altLang="zh-CN" sz="3600" b="1" kern="100" dirty="0" smtClean="0"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3600" b="1" kern="100" baseline="-25000" dirty="0" smtClean="0"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600" b="1" kern="100" dirty="0" smtClean="0"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3600" b="1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3600" b="1" kern="100" dirty="0" smtClean="0">
                <a:latin typeface="Times New Roman"/>
                <a:ea typeface="华文细黑"/>
                <a:cs typeface="Times New Roman"/>
              </a:rPr>
              <a:t>性质</a:t>
            </a:r>
            <a:r>
              <a:rPr lang="zh-CN" altLang="zh-CN" sz="3600" b="1" kern="100" dirty="0">
                <a:latin typeface="Times New Roman"/>
                <a:ea typeface="华文细黑"/>
                <a:cs typeface="Times New Roman"/>
              </a:rPr>
              <a:t>及应用</a:t>
            </a:r>
            <a:endParaRPr lang="zh-CN" altLang="zh-CN" sz="360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物理性质：</a:t>
            </a:r>
            <a:endParaRPr lang="en-US" altLang="zh-CN" sz="3200" b="1" kern="100" dirty="0" smtClean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一种无色具有臭鸡蛋气味的气体，能溶于水，水溶液为二元弱酸；</a:t>
            </a:r>
            <a:endParaRPr lang="en-US" altLang="zh-CN" sz="3200" b="1" kern="100" dirty="0" smtClean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(1)H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的制备：</a:t>
            </a:r>
            <a:endParaRPr lang="en-US" altLang="zh-CN" sz="3200" b="1" kern="100" dirty="0" smtClean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effectLst/>
                <a:latin typeface="Times New Roman"/>
                <a:ea typeface="华文细黑"/>
                <a:cs typeface="Courier New"/>
              </a:rPr>
              <a:t> (2)H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effectLst/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 smtClean="0">
                <a:solidFill>
                  <a:srgbClr val="0000FF"/>
                </a:solidFill>
                <a:effectLst/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en-US" sz="3200" b="1" kern="100" dirty="0" smtClean="0">
                <a:solidFill>
                  <a:srgbClr val="0000FF"/>
                </a:solidFill>
                <a:effectLst/>
                <a:latin typeface="Times New Roman"/>
                <a:ea typeface="华文细黑"/>
                <a:cs typeface="Courier New"/>
              </a:rPr>
              <a:t>的还原性：</a:t>
            </a:r>
            <a:endParaRPr lang="en-US" altLang="zh-CN" sz="3200" b="1" kern="100" dirty="0" smtClean="0">
              <a:solidFill>
                <a:srgbClr val="0000FF"/>
              </a:solidFill>
              <a:effectLst/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53" y="6670154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8902" y="2969895"/>
            <a:ext cx="6444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6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6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FeSO</a:t>
            </a:r>
            <a:r>
              <a:rPr lang="en-US" altLang="zh-CN" sz="36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6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600" b="1" dirty="0" smtClean="0">
                <a:solidFill>
                  <a:srgbClr val="FF0000"/>
                </a:solidFill>
                <a:latin typeface="宋体"/>
                <a:ea typeface="宋体"/>
                <a:cs typeface="Times New Roman" panose="02020603050405020304" pitchFamily="18" charset="0"/>
              </a:rPr>
              <a:t>↑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2838" y="3600252"/>
            <a:ext cx="11089232" cy="111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KMnO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水、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反应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一般被氧化为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沉淀；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550" y="5632450"/>
            <a:ext cx="48686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与金属离子形成沉淀：</a:t>
            </a:r>
            <a:endParaRPr lang="en-US" altLang="zh-CN" sz="3200" b="1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31110" y="4714916"/>
            <a:ext cx="483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+ </a:t>
            </a:r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(Ac)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PbS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↓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+2HAc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9413" y="5109230"/>
            <a:ext cx="4647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+ HgCl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HgS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↓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+2HCl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7290" y="5634513"/>
            <a:ext cx="5190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+ CuSO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↓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7290" y="6155347"/>
            <a:ext cx="447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+ Cu 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↓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7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394568"/>
            <a:ext cx="11388152" cy="17432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32.64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一定浓度的硝酸反应，铜完全溶解，产生的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混合气体在标准状况下的体积为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。请回答下列问题：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474233"/>
              </p:ext>
            </p:extLst>
          </p:nvPr>
        </p:nvGraphicFramePr>
        <p:xfrm>
          <a:off x="482600" y="2172742"/>
          <a:ext cx="11137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1" name="文档" r:id="rId3" imgW="11139720" imgH="1780229" progId="Word.Document.12">
                  <p:embed/>
                </p:oleObj>
              </mc:Choice>
              <mc:Fallback>
                <p:oleObj name="文档" r:id="rId3" imgW="11139720" imgH="1780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600" y="2172742"/>
                        <a:ext cx="111379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76566" y="3552602"/>
            <a:ext cx="11388152" cy="306825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根据气体的总体积为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，有：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根据得失电子守恒，有：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(0.51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2)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解方程组得：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0.24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22.4 L·mol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5.376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6962" y="1587178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5.824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90859" y="1584946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5.376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319342" y="464766"/>
            <a:ext cx="238013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动作按钮: 前进或下一项 3">
            <a:hlinkClick r:id="rId11" action="ppaction://hlinksldjump" highlightClick="1"/>
          </p:cNvPr>
          <p:cNvSpPr/>
          <p:nvPr/>
        </p:nvSpPr>
        <p:spPr>
          <a:xfrm>
            <a:off x="10416113" y="5374010"/>
            <a:ext cx="477618" cy="64882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6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352" y="1197546"/>
            <a:ext cx="1102746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分两部分：一部分没有被还原，显酸性，生成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一部分被还原成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1.52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6678" y="1296998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>
                <a:solidFill>
                  <a:srgbClr val="FF0000"/>
                </a:solidFill>
                <a:latin typeface="Times New Roman"/>
                <a:ea typeface="华文细黑"/>
              </a:rPr>
              <a:t>1.52 mol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73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384126"/>
            <a:ext cx="11053228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待产生的气体全部释放后，向溶液中加入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mL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溶液，恰好使溶液中的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全部转化成沉淀，则原硝酸溶液的浓度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在反应中一部分变成气体，一部分以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形式留在溶液中。变成气体的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溶液至正好使溶液中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全部转化为沉淀，则溶液中只有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，也就是以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式留在溶液中的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373238"/>
              </p:ext>
            </p:extLst>
          </p:nvPr>
        </p:nvGraphicFramePr>
        <p:xfrm>
          <a:off x="8975526" y="2833018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02" name="文档" r:id="rId3" imgW="654889" imgH="850351" progId="Word.Document.12">
                  <p:embed/>
                </p:oleObj>
              </mc:Choice>
              <mc:Fallback>
                <p:oleObj name="文档" r:id="rId3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75526" y="2833018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105837"/>
              </p:ext>
            </p:extLst>
          </p:nvPr>
        </p:nvGraphicFramePr>
        <p:xfrm>
          <a:off x="8399462" y="4654426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03" name="文档" r:id="rId5" imgW="654889" imgH="850351" progId="Word.Document.12">
                  <p:embed/>
                </p:oleObj>
              </mc:Choice>
              <mc:Fallback>
                <p:oleObj name="文档" r:id="rId5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9462" y="4654426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414701"/>
              </p:ext>
            </p:extLst>
          </p:nvPr>
        </p:nvGraphicFramePr>
        <p:xfrm>
          <a:off x="618752" y="5746626"/>
          <a:ext cx="7145338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04" name="文档" r:id="rId7" imgW="7144817" imgH="1358604" progId="Word.Document.12">
                  <p:embed/>
                </p:oleObj>
              </mc:Choice>
              <mc:Fallback>
                <p:oleObj name="文档" r:id="rId7" imgW="7144817" imgH="13586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752" y="5746626"/>
                        <a:ext cx="7145338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964014"/>
              </p:ext>
            </p:extLst>
          </p:nvPr>
        </p:nvGraphicFramePr>
        <p:xfrm>
          <a:off x="838622" y="1668314"/>
          <a:ext cx="25987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05" name="文档" r:id="rId9" imgW="2600362" imgH="1052318" progId="Word.Document.12">
                  <p:embed/>
                </p:oleObj>
              </mc:Choice>
              <mc:Fallback>
                <p:oleObj name="文档" r:id="rId9" imgW="2600362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622" y="1668314"/>
                        <a:ext cx="25987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28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37506"/>
            <a:ext cx="11053228" cy="133809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欲使铜与硝酸反应生成的气体在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溶液中全部转化为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，至少需要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92308"/>
              </p:ext>
            </p:extLst>
          </p:nvPr>
        </p:nvGraphicFramePr>
        <p:xfrm>
          <a:off x="660400" y="2367806"/>
          <a:ext cx="10795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79" name="文档" r:id="rId3" imgW="10797159" imgH="2088830" progId="Word.Document.12">
                  <p:embed/>
                </p:oleObj>
              </mc:Choice>
              <mc:Fallback>
                <p:oleObj name="文档" r:id="rId3" imgW="10797159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2367806"/>
                        <a:ext cx="10795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89028" y="4227549"/>
            <a:ext cx="11010769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g÷30%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57.8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39022" y="1612053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57.8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9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8542" y="477466"/>
            <a:ext cx="1116376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某稀硫酸和稀硝酸的混合溶液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，平均分成两份。向其中一份中逐渐加入铜粉，最多能溶解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9.6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。向另一份中逐渐加入铁粉，产生气体的量随铁粉质量增加的变化如图所示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已知硝酸只被还原为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。下列分析或结果错误的是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原混合酸中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2Fe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产生氢气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第二份溶液中最终溶质为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浓度为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2.5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en-US" altLang="zh-CN" sz="2800" kern="100" baseline="300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43362" name="Picture 2" descr="HX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94" y="4151847"/>
            <a:ext cx="4515737" cy="25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564957"/>
              </p:ext>
            </p:extLst>
          </p:nvPr>
        </p:nvGraphicFramePr>
        <p:xfrm>
          <a:off x="2857366" y="3263443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3" name="文档" r:id="rId4" imgW="451474" imgH="672864" progId="Word.Document.12">
                  <p:embed/>
                </p:oleObj>
              </mc:Choice>
              <mc:Fallback>
                <p:oleObj name="文档" r:id="rId4" imgW="451474" imgH="67286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366" y="3263443"/>
                        <a:ext cx="450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75333" y="2346328"/>
            <a:ext cx="5652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Fe+4H</a:t>
            </a:r>
            <a:r>
              <a:rPr lang="en-US" altLang="zh-CN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+NO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 NO</a:t>
            </a:r>
            <a:r>
              <a:rPr lang="en-US" altLang="zh-CN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+2H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</a:t>
            </a:r>
            <a:endParaRPr lang="zh-CN" altLang="zh-CN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95051" y="2758782"/>
            <a:ext cx="31335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Fe+2Fe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=3Fe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50378" y="3201740"/>
            <a:ext cx="38772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Fe+2H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 ↑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19342" y="5374010"/>
            <a:ext cx="7232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①</a:t>
            </a:r>
          </a:p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NO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46437" y="493663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②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90387" y="4911383"/>
            <a:ext cx="5838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③</a:t>
            </a:r>
          </a:p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80206" y="2505884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7068" y="45418"/>
            <a:ext cx="7104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8H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+2NO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-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=3Cu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2+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47134" y="445010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5303118" y="5157986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50568" y="3758217"/>
            <a:ext cx="180022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807174" y="320505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50922" y="589026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9172" y="4365898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233512" y="4806454"/>
            <a:ext cx="390086" cy="35153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37354" y="4707935"/>
            <a:ext cx="1590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=n(SO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  <p:bldP spid="17" grpId="0"/>
      <p:bldP spid="18" grpId="0"/>
      <p:bldP spid="19" grpId="0"/>
      <p:bldP spid="21" grpId="0"/>
      <p:bldP spid="20" grpId="0"/>
      <p:bldP spid="22" grpId="0"/>
      <p:bldP spid="23" grpId="0"/>
      <p:bldP spid="24" grpId="0"/>
      <p:bldP spid="9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31744" y="620856"/>
            <a:ext cx="7822182" cy="538287"/>
            <a:chOff x="2064" y="1632"/>
            <a:chExt cx="3696" cy="339"/>
          </a:xfrm>
        </p:grpSpPr>
        <p:sp>
          <p:nvSpPr>
            <p:cNvPr id="50211" name="Text Box 7"/>
            <p:cNvSpPr txBox="1">
              <a:spLocks noChangeArrowheads="1"/>
            </p:cNvSpPr>
            <p:nvPr/>
          </p:nvSpPr>
          <p:spPr bwMode="auto">
            <a:xfrm>
              <a:off x="2064" y="1632"/>
              <a:ext cx="3696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900" b="1">
                  <a:solidFill>
                    <a:srgbClr val="FFFF00"/>
                  </a:solidFill>
                </a:rPr>
                <a:t>3Cu+8HNO</a:t>
              </a:r>
              <a:r>
                <a:rPr lang="en-US" altLang="zh-CN" sz="2900" b="1" baseline="-25000">
                  <a:solidFill>
                    <a:srgbClr val="FFFF00"/>
                  </a:solidFill>
                </a:rPr>
                <a:t>3</a:t>
              </a:r>
              <a:r>
                <a:rPr lang="en-US" altLang="zh-CN" sz="2900" b="1">
                  <a:solidFill>
                    <a:srgbClr val="FFFF00"/>
                  </a:solidFill>
                </a:rPr>
                <a:t>(</a:t>
              </a:r>
              <a:r>
                <a:rPr lang="zh-CN" altLang="en-US" sz="2400" b="1">
                  <a:solidFill>
                    <a:srgbClr val="FFFF00"/>
                  </a:solidFill>
                </a:rPr>
                <a:t>稀</a:t>
              </a:r>
              <a:r>
                <a:rPr lang="en-US" altLang="zh-CN" sz="2900" b="1">
                  <a:solidFill>
                    <a:srgbClr val="FFFF00"/>
                  </a:solidFill>
                </a:rPr>
                <a:t>) =3Cu(NO</a:t>
              </a:r>
              <a:r>
                <a:rPr lang="en-US" altLang="zh-CN" sz="2900" b="1" baseline="-25000">
                  <a:solidFill>
                    <a:srgbClr val="FFFF00"/>
                  </a:solidFill>
                </a:rPr>
                <a:t>3</a:t>
              </a:r>
              <a:r>
                <a:rPr lang="en-US" altLang="zh-CN" sz="2900" b="1">
                  <a:solidFill>
                    <a:srgbClr val="FFFF00"/>
                  </a:solidFill>
                </a:rPr>
                <a:t>)</a:t>
              </a:r>
              <a:r>
                <a:rPr lang="en-US" altLang="zh-CN" sz="2900" b="1" baseline="-25000">
                  <a:solidFill>
                    <a:srgbClr val="FFFF00"/>
                  </a:solidFill>
                </a:rPr>
                <a:t>2</a:t>
              </a:r>
              <a:r>
                <a:rPr lang="en-US" altLang="zh-CN" sz="2900" b="1">
                  <a:solidFill>
                    <a:srgbClr val="FFFF00"/>
                  </a:solidFill>
                </a:rPr>
                <a:t>+2NO</a:t>
              </a:r>
              <a:r>
                <a:rPr lang="en-US" altLang="zh-CN" sz="2900" b="1" baseline="-25000">
                  <a:solidFill>
                    <a:srgbClr val="FFFF00"/>
                  </a:solidFill>
                </a:rPr>
                <a:t>  </a:t>
              </a:r>
              <a:r>
                <a:rPr lang="en-US" altLang="zh-CN" sz="2900" b="1">
                  <a:solidFill>
                    <a:srgbClr val="FFFF00"/>
                  </a:solidFill>
                </a:rPr>
                <a:t>+4H</a:t>
              </a:r>
              <a:r>
                <a:rPr lang="en-US" altLang="zh-CN" sz="2900" b="1" baseline="-25000">
                  <a:solidFill>
                    <a:srgbClr val="FFFF00"/>
                  </a:solidFill>
                </a:rPr>
                <a:t>2</a:t>
              </a:r>
              <a:r>
                <a:rPr lang="en-US" altLang="zh-CN" sz="2900" b="1">
                  <a:solidFill>
                    <a:srgbClr val="FFFF00"/>
                  </a:solidFill>
                </a:rPr>
                <a:t>O</a:t>
              </a:r>
              <a:endParaRPr lang="en-US" altLang="zh-CN" sz="2900" b="1" baseline="-25000">
                <a:solidFill>
                  <a:srgbClr val="FFFF00"/>
                </a:solidFill>
              </a:endParaRPr>
            </a:p>
          </p:txBody>
        </p:sp>
        <p:sp>
          <p:nvSpPr>
            <p:cNvPr id="50212" name="Line 8"/>
            <p:cNvSpPr>
              <a:spLocks noChangeShapeType="1"/>
            </p:cNvSpPr>
            <p:nvPr/>
          </p:nvSpPr>
          <p:spPr bwMode="auto">
            <a:xfrm flipV="1">
              <a:off x="5040" y="1632"/>
              <a:ext cx="0" cy="24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4876165" y="1052757"/>
            <a:ext cx="731424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300" b="1">
                <a:solidFill>
                  <a:schemeClr val="bg1"/>
                </a:solidFill>
              </a:rPr>
              <a:t>   </a:t>
            </a:r>
            <a:r>
              <a:rPr lang="zh-CN" altLang="en-US" sz="2900" b="1">
                <a:solidFill>
                  <a:schemeClr val="bg1"/>
                </a:solidFill>
              </a:rPr>
              <a:t>无色气体，逸至试管口变为红棕色，       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431744" y="1052757"/>
            <a:ext cx="3961884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00" b="1">
                <a:solidFill>
                  <a:schemeClr val="bg1"/>
                </a:solidFill>
              </a:rPr>
              <a:t>(</a:t>
            </a:r>
            <a:r>
              <a:rPr lang="zh-CN" altLang="en-US" sz="2900" b="1">
                <a:solidFill>
                  <a:schemeClr val="bg1"/>
                </a:solidFill>
              </a:rPr>
              <a:t>无色 </a:t>
            </a:r>
            <a:r>
              <a:rPr lang="en-US" altLang="zh-CN" sz="2900" b="1">
                <a:solidFill>
                  <a:schemeClr val="bg1"/>
                </a:solidFill>
              </a:rPr>
              <a:t>)</a:t>
            </a:r>
            <a:r>
              <a:rPr lang="en-US" altLang="zh-CN" sz="2900" b="1"/>
              <a:t>           </a:t>
            </a:r>
            <a:r>
              <a:rPr lang="en-US" altLang="zh-CN" sz="2900" b="1">
                <a:solidFill>
                  <a:srgbClr val="00FF00"/>
                </a:solidFill>
              </a:rPr>
              <a:t>( </a:t>
            </a:r>
            <a:r>
              <a:rPr lang="zh-CN" altLang="en-US" sz="2900" b="1">
                <a:solidFill>
                  <a:srgbClr val="00FF00"/>
                </a:solidFill>
              </a:rPr>
              <a:t>绿色 </a:t>
            </a:r>
            <a:r>
              <a:rPr lang="en-US" altLang="zh-CN" sz="2900" b="1">
                <a:solidFill>
                  <a:srgbClr val="00FF00"/>
                </a:solidFill>
              </a:rPr>
              <a:t>)</a:t>
            </a:r>
            <a:r>
              <a:rPr lang="en-US" altLang="zh-CN" sz="2900" b="1"/>
              <a:t>      </a:t>
            </a:r>
          </a:p>
        </p:txBody>
      </p:sp>
      <p:sp>
        <p:nvSpPr>
          <p:cNvPr id="50181" name="Text Box 11"/>
          <p:cNvSpPr txBox="1">
            <a:spLocks noChangeArrowheads="1"/>
          </p:cNvSpPr>
          <p:nvPr/>
        </p:nvSpPr>
        <p:spPr bwMode="auto">
          <a:xfrm>
            <a:off x="4266645" y="5030364"/>
            <a:ext cx="2946016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50182" name="Text Box 14"/>
          <p:cNvSpPr txBox="1">
            <a:spLocks noChangeArrowheads="1"/>
          </p:cNvSpPr>
          <p:nvPr/>
        </p:nvSpPr>
        <p:spPr bwMode="auto">
          <a:xfrm>
            <a:off x="385183" y="325513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461373" y="1556111"/>
            <a:ext cx="9138577" cy="1708545"/>
            <a:chOff x="1082" y="431"/>
            <a:chExt cx="4318" cy="1076"/>
          </a:xfrm>
        </p:grpSpPr>
        <p:grpSp>
          <p:nvGrpSpPr>
            <p:cNvPr id="50205" name="Group 18"/>
            <p:cNvGrpSpPr>
              <a:grpSpLocks/>
            </p:cNvGrpSpPr>
            <p:nvPr/>
          </p:nvGrpSpPr>
          <p:grpSpPr bwMode="auto">
            <a:xfrm>
              <a:off x="1128" y="431"/>
              <a:ext cx="4272" cy="432"/>
              <a:chOff x="1128" y="431"/>
              <a:chExt cx="4272" cy="432"/>
            </a:xfrm>
          </p:grpSpPr>
          <p:sp>
            <p:nvSpPr>
              <p:cNvPr id="50209" name="Rectangle 19"/>
              <p:cNvSpPr>
                <a:spLocks noChangeArrowheads="1"/>
              </p:cNvSpPr>
              <p:nvPr/>
            </p:nvSpPr>
            <p:spPr bwMode="auto">
              <a:xfrm>
                <a:off x="1128" y="485"/>
                <a:ext cx="4272" cy="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3300" b="1" dirty="0">
                    <a:solidFill>
                      <a:schemeClr val="bg1"/>
                    </a:solidFill>
                    <a:ea typeface="楷体_GB2312" pitchFamily="49" charset="-122"/>
                  </a:rPr>
                  <a:t>4HNO</a:t>
                </a:r>
                <a:r>
                  <a:rPr lang="en-US" altLang="zh-CN" sz="3300" b="1" baseline="-25000" dirty="0">
                    <a:solidFill>
                      <a:schemeClr val="bg1"/>
                    </a:solidFill>
                    <a:ea typeface="楷体_GB2312" pitchFamily="49" charset="-122"/>
                  </a:rPr>
                  <a:t>3 </a:t>
                </a:r>
                <a:r>
                  <a:rPr lang="en-US" altLang="zh-CN" sz="3600" b="1" kern="100" baseline="-25000" dirty="0">
                    <a:solidFill>
                      <a:srgbClr val="FFFF00"/>
                    </a:solidFill>
                    <a:latin typeface="Times New Roman"/>
                    <a:ea typeface="华文细黑"/>
                  </a:rPr>
                  <a:t>(</a:t>
                </a:r>
                <a:r>
                  <a:rPr lang="zh-CN" altLang="zh-CN" sz="3600" b="1" kern="100" baseline="-25000" dirty="0">
                    <a:solidFill>
                      <a:srgbClr val="FFFF00"/>
                    </a:solidFill>
                    <a:latin typeface="Times New Roman"/>
                    <a:ea typeface="华文细黑"/>
                    <a:cs typeface="Times New Roman"/>
                  </a:rPr>
                  <a:t>浓</a:t>
                </a:r>
                <a:r>
                  <a:rPr lang="en-US" altLang="zh-CN" sz="3600" b="1" kern="100" baseline="-25000" dirty="0">
                    <a:solidFill>
                      <a:srgbClr val="FFFF00"/>
                    </a:solidFill>
                    <a:latin typeface="Times New Roman"/>
                    <a:ea typeface="华文细黑"/>
                  </a:rPr>
                  <a:t>)</a:t>
                </a:r>
                <a:r>
                  <a:rPr lang="en-US" altLang="zh-CN" sz="3300" b="1" dirty="0" smtClean="0">
                    <a:solidFill>
                      <a:schemeClr val="bg1"/>
                    </a:solidFill>
                    <a:ea typeface="楷体_GB2312" pitchFamily="49" charset="-122"/>
                  </a:rPr>
                  <a:t>+ </a:t>
                </a:r>
                <a:r>
                  <a:rPr lang="en-US" altLang="zh-CN" sz="3300" b="1" dirty="0">
                    <a:solidFill>
                      <a:schemeClr val="bg1"/>
                    </a:solidFill>
                    <a:ea typeface="楷体_GB2312" pitchFamily="49" charset="-122"/>
                  </a:rPr>
                  <a:t>C = CO</a:t>
                </a:r>
                <a:r>
                  <a:rPr lang="en-US" altLang="zh-CN" sz="3300" b="1" baseline="-25000" dirty="0">
                    <a:solidFill>
                      <a:schemeClr val="bg1"/>
                    </a:solidFill>
                    <a:ea typeface="楷体_GB2312" pitchFamily="49" charset="-122"/>
                  </a:rPr>
                  <a:t>2</a:t>
                </a:r>
                <a:r>
                  <a:rPr lang="en-US" altLang="zh-CN" sz="3300" b="1" dirty="0">
                    <a:solidFill>
                      <a:schemeClr val="bg1"/>
                    </a:solidFill>
                    <a:ea typeface="楷体_GB2312" pitchFamily="49" charset="-122"/>
                  </a:rPr>
                  <a:t> ↑  + 4NO</a:t>
                </a:r>
                <a:r>
                  <a:rPr lang="en-US" altLang="zh-CN" sz="3300" b="1" baseline="-25000" dirty="0">
                    <a:solidFill>
                      <a:schemeClr val="bg1"/>
                    </a:solidFill>
                    <a:ea typeface="楷体_GB2312" pitchFamily="49" charset="-122"/>
                  </a:rPr>
                  <a:t>2</a:t>
                </a:r>
                <a:r>
                  <a:rPr lang="en-US" altLang="zh-CN" sz="3300" b="1" dirty="0">
                    <a:solidFill>
                      <a:schemeClr val="bg1"/>
                    </a:solidFill>
                    <a:ea typeface="楷体_GB2312" pitchFamily="49" charset="-122"/>
                  </a:rPr>
                  <a:t> ↑  + 2H</a:t>
                </a:r>
                <a:r>
                  <a:rPr lang="en-US" altLang="zh-CN" sz="3300" b="1" baseline="-25000" dirty="0">
                    <a:solidFill>
                      <a:schemeClr val="bg1"/>
                    </a:solidFill>
                    <a:ea typeface="楷体_GB2312" pitchFamily="49" charset="-122"/>
                  </a:rPr>
                  <a:t>2</a:t>
                </a:r>
                <a:r>
                  <a:rPr lang="en-US" altLang="zh-CN" sz="3300" b="1" dirty="0">
                    <a:solidFill>
                      <a:schemeClr val="bg1"/>
                    </a:solidFill>
                    <a:ea typeface="楷体_GB2312" pitchFamily="49" charset="-122"/>
                  </a:rPr>
                  <a:t>O  </a:t>
                </a:r>
              </a:p>
            </p:txBody>
          </p:sp>
          <p:sp>
            <p:nvSpPr>
              <p:cNvPr id="50210" name="AutoShape 20"/>
              <p:cNvSpPr>
                <a:spLocks noChangeArrowheads="1"/>
              </p:cNvSpPr>
              <p:nvPr/>
            </p:nvSpPr>
            <p:spPr bwMode="auto">
              <a:xfrm>
                <a:off x="2400" y="431"/>
                <a:ext cx="192" cy="144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900"/>
              </a:p>
            </p:txBody>
          </p:sp>
        </p:grpSp>
        <p:grpSp>
          <p:nvGrpSpPr>
            <p:cNvPr id="50206" name="Group 21"/>
            <p:cNvGrpSpPr>
              <a:grpSpLocks/>
            </p:cNvGrpSpPr>
            <p:nvPr/>
          </p:nvGrpSpPr>
          <p:grpSpPr bwMode="auto">
            <a:xfrm>
              <a:off x="1082" y="1091"/>
              <a:ext cx="4272" cy="416"/>
              <a:chOff x="1082" y="1091"/>
              <a:chExt cx="4272" cy="416"/>
            </a:xfrm>
          </p:grpSpPr>
          <p:sp>
            <p:nvSpPr>
              <p:cNvPr id="50207" name="Rectangle 22"/>
              <p:cNvSpPr>
                <a:spLocks noChangeArrowheads="1"/>
              </p:cNvSpPr>
              <p:nvPr/>
            </p:nvSpPr>
            <p:spPr bwMode="auto">
              <a:xfrm>
                <a:off x="1082" y="1129"/>
                <a:ext cx="4272" cy="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3300" b="1" dirty="0" smtClean="0">
                    <a:solidFill>
                      <a:schemeClr val="bg1"/>
                    </a:solidFill>
                    <a:ea typeface="楷体_GB2312" pitchFamily="49" charset="-122"/>
                  </a:rPr>
                  <a:t>6HNO</a:t>
                </a:r>
                <a:r>
                  <a:rPr lang="en-US" altLang="zh-CN" sz="3300" b="1" baseline="-25000" dirty="0" smtClean="0">
                    <a:solidFill>
                      <a:schemeClr val="bg1"/>
                    </a:solidFill>
                    <a:ea typeface="楷体_GB2312" pitchFamily="49" charset="-122"/>
                  </a:rPr>
                  <a:t>3</a:t>
                </a:r>
                <a:r>
                  <a:rPr lang="en-US" altLang="zh-CN" sz="3600" b="1" kern="100" baseline="-25000" dirty="0">
                    <a:solidFill>
                      <a:srgbClr val="FFFF00"/>
                    </a:solidFill>
                    <a:latin typeface="Times New Roman"/>
                    <a:ea typeface="华文细黑"/>
                  </a:rPr>
                  <a:t>(</a:t>
                </a:r>
                <a:r>
                  <a:rPr lang="zh-CN" altLang="zh-CN" sz="3600" b="1" kern="100" baseline="-25000" dirty="0">
                    <a:solidFill>
                      <a:srgbClr val="FFFF00"/>
                    </a:solidFill>
                    <a:latin typeface="Times New Roman"/>
                    <a:ea typeface="华文细黑"/>
                    <a:cs typeface="Times New Roman"/>
                  </a:rPr>
                  <a:t>浓</a:t>
                </a:r>
                <a:r>
                  <a:rPr lang="en-US" altLang="zh-CN" sz="3600" b="1" kern="100" baseline="-25000" dirty="0">
                    <a:solidFill>
                      <a:srgbClr val="FFFF00"/>
                    </a:solidFill>
                    <a:latin typeface="Times New Roman"/>
                    <a:ea typeface="华文细黑"/>
                  </a:rPr>
                  <a:t>)</a:t>
                </a:r>
                <a:r>
                  <a:rPr lang="en-US" altLang="zh-CN" sz="3300" b="1" baseline="-25000" dirty="0" smtClean="0">
                    <a:solidFill>
                      <a:schemeClr val="bg1"/>
                    </a:solidFill>
                    <a:ea typeface="楷体_GB2312" pitchFamily="49" charset="-122"/>
                  </a:rPr>
                  <a:t> </a:t>
                </a:r>
                <a:r>
                  <a:rPr lang="en-US" altLang="zh-CN" sz="3300" b="1" dirty="0">
                    <a:solidFill>
                      <a:schemeClr val="bg1"/>
                    </a:solidFill>
                    <a:ea typeface="楷体_GB2312" pitchFamily="49" charset="-122"/>
                  </a:rPr>
                  <a:t>+ S = H</a:t>
                </a:r>
                <a:r>
                  <a:rPr lang="en-US" altLang="zh-CN" sz="3300" b="1" baseline="-25000" dirty="0">
                    <a:solidFill>
                      <a:schemeClr val="bg1"/>
                    </a:solidFill>
                    <a:ea typeface="楷体_GB2312" pitchFamily="49" charset="-122"/>
                  </a:rPr>
                  <a:t>2</a:t>
                </a:r>
                <a:r>
                  <a:rPr lang="en-US" altLang="zh-CN" sz="3300" b="1" dirty="0">
                    <a:solidFill>
                      <a:schemeClr val="bg1"/>
                    </a:solidFill>
                    <a:ea typeface="楷体_GB2312" pitchFamily="49" charset="-122"/>
                  </a:rPr>
                  <a:t>SO</a:t>
                </a:r>
                <a:r>
                  <a:rPr lang="en-US" altLang="zh-CN" sz="3300" b="1" baseline="-25000" dirty="0">
                    <a:solidFill>
                      <a:schemeClr val="bg1"/>
                    </a:solidFill>
                    <a:ea typeface="楷体_GB2312" pitchFamily="49" charset="-122"/>
                  </a:rPr>
                  <a:t>4</a:t>
                </a:r>
                <a:r>
                  <a:rPr lang="en-US" altLang="zh-CN" sz="3300" b="1" dirty="0">
                    <a:solidFill>
                      <a:schemeClr val="bg1"/>
                    </a:solidFill>
                    <a:ea typeface="楷体_GB2312" pitchFamily="49" charset="-122"/>
                  </a:rPr>
                  <a:t> + 6NO</a:t>
                </a:r>
                <a:r>
                  <a:rPr lang="en-US" altLang="zh-CN" sz="3300" b="1" baseline="-25000" dirty="0">
                    <a:solidFill>
                      <a:schemeClr val="bg1"/>
                    </a:solidFill>
                    <a:ea typeface="楷体_GB2312" pitchFamily="49" charset="-122"/>
                  </a:rPr>
                  <a:t>2</a:t>
                </a:r>
                <a:r>
                  <a:rPr lang="en-US" altLang="zh-CN" sz="3300" b="1" dirty="0">
                    <a:solidFill>
                      <a:schemeClr val="bg1"/>
                    </a:solidFill>
                    <a:ea typeface="楷体_GB2312" pitchFamily="49" charset="-122"/>
                  </a:rPr>
                  <a:t> ↑ + 2H</a:t>
                </a:r>
                <a:r>
                  <a:rPr lang="en-US" altLang="zh-CN" sz="3300" b="1" baseline="-25000" dirty="0">
                    <a:solidFill>
                      <a:schemeClr val="bg1"/>
                    </a:solidFill>
                    <a:ea typeface="楷体_GB2312" pitchFamily="49" charset="-122"/>
                  </a:rPr>
                  <a:t>2</a:t>
                </a:r>
                <a:r>
                  <a:rPr lang="en-US" altLang="zh-CN" sz="3300" b="1" dirty="0">
                    <a:solidFill>
                      <a:schemeClr val="bg1"/>
                    </a:solidFill>
                    <a:ea typeface="楷体_GB2312" pitchFamily="49" charset="-122"/>
                  </a:rPr>
                  <a:t>O  </a:t>
                </a:r>
              </a:p>
            </p:txBody>
          </p:sp>
          <p:sp>
            <p:nvSpPr>
              <p:cNvPr id="50208" name="AutoShape 23"/>
              <p:cNvSpPr>
                <a:spLocks noChangeArrowheads="1"/>
              </p:cNvSpPr>
              <p:nvPr/>
            </p:nvSpPr>
            <p:spPr bwMode="auto">
              <a:xfrm>
                <a:off x="2304" y="1091"/>
                <a:ext cx="192" cy="144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900"/>
              </a:p>
            </p:txBody>
          </p:sp>
        </p:grpSp>
      </p:grp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526983" y="4006190"/>
            <a:ext cx="6672981" cy="55618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99"/>
                </a:solidFill>
              </a:rPr>
              <a:t>金属</a:t>
            </a:r>
            <a:r>
              <a:rPr lang="en-US" altLang="zh-CN" sz="2900" b="1">
                <a:solidFill>
                  <a:srgbClr val="000099"/>
                </a:solidFill>
              </a:rPr>
              <a:t>+HNO</a:t>
            </a:r>
            <a:r>
              <a:rPr lang="en-US" altLang="zh-CN" sz="2900" b="1" baseline="-25000">
                <a:solidFill>
                  <a:srgbClr val="000099"/>
                </a:solidFill>
              </a:rPr>
              <a:t>3</a:t>
            </a:r>
            <a:r>
              <a:rPr lang="zh-CN" altLang="en-US" sz="2900" b="1">
                <a:solidFill>
                  <a:srgbClr val="FF3300"/>
                </a:solidFill>
              </a:rPr>
              <a:t>（起酸和氧化剂作用）</a:t>
            </a: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31744" y="4509543"/>
            <a:ext cx="10175609" cy="1249652"/>
            <a:chOff x="204" y="2840"/>
            <a:chExt cx="4808" cy="787"/>
          </a:xfrm>
        </p:grpSpPr>
        <p:sp>
          <p:nvSpPr>
            <p:cNvPr id="50197" name="Rectangle 25"/>
            <p:cNvSpPr>
              <a:spLocks noChangeArrowheads="1"/>
            </p:cNvSpPr>
            <p:nvPr/>
          </p:nvSpPr>
          <p:spPr bwMode="auto">
            <a:xfrm>
              <a:off x="204" y="2931"/>
              <a:ext cx="2268" cy="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4300" b="1">
                  <a:solidFill>
                    <a:schemeClr val="bg1"/>
                  </a:solidFill>
                </a:rPr>
                <a:t>n</a:t>
              </a:r>
              <a:r>
                <a:rPr lang="en-US" altLang="zh-CN" sz="3300" b="1">
                  <a:solidFill>
                    <a:schemeClr val="bg1"/>
                  </a:solidFill>
                </a:rPr>
                <a:t>(HNO</a:t>
              </a:r>
              <a:r>
                <a:rPr lang="en-US" altLang="zh-CN" sz="3300" b="1" baseline="-25000">
                  <a:solidFill>
                    <a:schemeClr val="bg1"/>
                  </a:solidFill>
                </a:rPr>
                <a:t>3</a:t>
              </a:r>
              <a:r>
                <a:rPr lang="en-US" altLang="zh-CN" sz="3300" b="1">
                  <a:solidFill>
                    <a:schemeClr val="bg1"/>
                  </a:solidFill>
                </a:rPr>
                <a:t>)=</a:t>
              </a:r>
              <a:endParaRPr lang="zh-CN" altLang="en-US" sz="3300" b="1">
                <a:solidFill>
                  <a:schemeClr val="bg1"/>
                </a:solidFill>
              </a:endParaRPr>
            </a:p>
          </p:txBody>
        </p:sp>
        <p:sp>
          <p:nvSpPr>
            <p:cNvPr id="50198" name="Rectangle 26"/>
            <p:cNvSpPr>
              <a:spLocks noChangeArrowheads="1"/>
            </p:cNvSpPr>
            <p:nvPr/>
          </p:nvSpPr>
          <p:spPr bwMode="auto">
            <a:xfrm>
              <a:off x="1519" y="2840"/>
              <a:ext cx="122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solidFill>
                    <a:schemeClr val="bg1"/>
                  </a:solidFill>
                </a:rPr>
                <a:t>金属质量</a:t>
              </a:r>
            </a:p>
          </p:txBody>
        </p:sp>
        <p:sp>
          <p:nvSpPr>
            <p:cNvPr id="50199" name="Line 27"/>
            <p:cNvSpPr>
              <a:spLocks noChangeShapeType="1"/>
            </p:cNvSpPr>
            <p:nvPr/>
          </p:nvSpPr>
          <p:spPr bwMode="auto">
            <a:xfrm>
              <a:off x="1429" y="3158"/>
              <a:ext cx="95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0" name="Rectangle 28"/>
            <p:cNvSpPr>
              <a:spLocks noChangeArrowheads="1"/>
            </p:cNvSpPr>
            <p:nvPr/>
          </p:nvSpPr>
          <p:spPr bwMode="auto">
            <a:xfrm>
              <a:off x="1292" y="3249"/>
              <a:ext cx="1542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solidFill>
                    <a:schemeClr val="bg1"/>
                  </a:solidFill>
                </a:rPr>
                <a:t>金属摩尔质量</a:t>
              </a:r>
            </a:p>
          </p:txBody>
        </p:sp>
        <p:sp>
          <p:nvSpPr>
            <p:cNvPr id="50201" name="Rectangle 29"/>
            <p:cNvSpPr>
              <a:spLocks noChangeArrowheads="1"/>
            </p:cNvSpPr>
            <p:nvPr/>
          </p:nvSpPr>
          <p:spPr bwMode="auto">
            <a:xfrm>
              <a:off x="2472" y="2989"/>
              <a:ext cx="1723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00" b="1">
                  <a:solidFill>
                    <a:schemeClr val="bg1"/>
                  </a:solidFill>
                </a:rPr>
                <a:t>×</a:t>
              </a:r>
              <a:r>
                <a:rPr lang="zh-CN" altLang="en-US" sz="3300" b="1">
                  <a:solidFill>
                    <a:schemeClr val="bg1"/>
                  </a:solidFill>
                </a:rPr>
                <a:t>化合价</a:t>
              </a:r>
              <a:r>
                <a:rPr lang="zh-CN" altLang="en-US" sz="3300" b="1">
                  <a:solidFill>
                    <a:srgbClr val="FFFF00"/>
                  </a:solidFill>
                </a:rPr>
                <a:t> </a:t>
              </a:r>
              <a:r>
                <a:rPr lang="en-US" altLang="zh-CN" sz="3300" b="1"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0202" name="Rectangle 31"/>
            <p:cNvSpPr>
              <a:spLocks noChangeArrowheads="1"/>
            </p:cNvSpPr>
            <p:nvPr/>
          </p:nvSpPr>
          <p:spPr bwMode="auto">
            <a:xfrm>
              <a:off x="3787" y="2886"/>
              <a:ext cx="122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solidFill>
                    <a:srgbClr val="FFFF00"/>
                  </a:solidFill>
                </a:rPr>
                <a:t>气体体积</a:t>
              </a:r>
            </a:p>
          </p:txBody>
        </p:sp>
        <p:sp>
          <p:nvSpPr>
            <p:cNvPr id="50203" name="Line 32"/>
            <p:cNvSpPr>
              <a:spLocks noChangeShapeType="1"/>
            </p:cNvSpPr>
            <p:nvPr/>
          </p:nvSpPr>
          <p:spPr bwMode="auto">
            <a:xfrm>
              <a:off x="3697" y="3204"/>
              <a:ext cx="952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4" name="Rectangle 33"/>
            <p:cNvSpPr>
              <a:spLocks noChangeArrowheads="1"/>
            </p:cNvSpPr>
            <p:nvPr/>
          </p:nvSpPr>
          <p:spPr bwMode="auto">
            <a:xfrm>
              <a:off x="3923" y="3249"/>
              <a:ext cx="635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00" b="1">
                  <a:solidFill>
                    <a:srgbClr val="FFFF00"/>
                  </a:solidFill>
                </a:rPr>
                <a:t>22.4</a:t>
              </a:r>
            </a:p>
          </p:txBody>
        </p:sp>
      </p:grpSp>
      <p:sp>
        <p:nvSpPr>
          <p:cNvPr id="24611" name="Text Box 35"/>
          <p:cNvSpPr txBox="1">
            <a:spLocks noChangeArrowheads="1"/>
          </p:cNvSpPr>
          <p:nvPr/>
        </p:nvSpPr>
        <p:spPr bwMode="auto">
          <a:xfrm>
            <a:off x="526983" y="3358340"/>
            <a:ext cx="6624304" cy="55618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99"/>
                </a:solidFill>
              </a:rPr>
              <a:t>非金属</a:t>
            </a:r>
            <a:r>
              <a:rPr lang="en-US" altLang="zh-CN" sz="2900" b="1">
                <a:solidFill>
                  <a:srgbClr val="000099"/>
                </a:solidFill>
              </a:rPr>
              <a:t>+HNO</a:t>
            </a:r>
            <a:r>
              <a:rPr lang="en-US" altLang="zh-CN" sz="2900" b="1" baseline="-25000">
                <a:solidFill>
                  <a:srgbClr val="000099"/>
                </a:solidFill>
              </a:rPr>
              <a:t>3</a:t>
            </a:r>
            <a:r>
              <a:rPr lang="zh-CN" altLang="en-US" sz="2900" b="1">
                <a:solidFill>
                  <a:srgbClr val="FF3300"/>
                </a:solidFill>
              </a:rPr>
              <a:t>（只起氧化剂作用）</a:t>
            </a:r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>
            <a:off x="2734378" y="5735378"/>
            <a:ext cx="4609500" cy="0"/>
          </a:xfrm>
          <a:prstGeom prst="line">
            <a:avLst/>
          </a:prstGeom>
          <a:noFill/>
          <a:ln w="57150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3983048" y="5806831"/>
            <a:ext cx="2050754" cy="898732"/>
            <a:chOff x="1882" y="3657"/>
            <a:chExt cx="718" cy="566"/>
          </a:xfrm>
        </p:grpSpPr>
        <p:sp>
          <p:nvSpPr>
            <p:cNvPr id="50195" name="AutoShape 36"/>
            <p:cNvSpPr>
              <a:spLocks noChangeArrowheads="1"/>
            </p:cNvSpPr>
            <p:nvPr/>
          </p:nvSpPr>
          <p:spPr bwMode="auto">
            <a:xfrm>
              <a:off x="2381" y="3657"/>
              <a:ext cx="181" cy="272"/>
            </a:xfrm>
            <a:prstGeom prst="upArrow">
              <a:avLst>
                <a:gd name="adj1" fmla="val 50000"/>
                <a:gd name="adj2" fmla="val 37569"/>
              </a:avLst>
            </a:prstGeom>
            <a:solidFill>
              <a:schemeClr val="bg1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900"/>
            </a:p>
          </p:txBody>
        </p:sp>
        <p:sp>
          <p:nvSpPr>
            <p:cNvPr id="50196" name="Rectangle 38"/>
            <p:cNvSpPr>
              <a:spLocks noChangeArrowheads="1"/>
            </p:cNvSpPr>
            <p:nvPr/>
          </p:nvSpPr>
          <p:spPr bwMode="auto">
            <a:xfrm>
              <a:off x="1882" y="3884"/>
              <a:ext cx="718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solidFill>
                    <a:srgbClr val="FFFF00"/>
                  </a:solidFill>
                </a:rPr>
                <a:t>起酸的作用</a:t>
              </a:r>
            </a:p>
          </p:txBody>
        </p:sp>
      </p:grpSp>
      <p:sp>
        <p:nvSpPr>
          <p:cNvPr id="24616" name="Line 40"/>
          <p:cNvSpPr>
            <a:spLocks noChangeShapeType="1"/>
          </p:cNvSpPr>
          <p:nvPr/>
        </p:nvSpPr>
        <p:spPr bwMode="auto">
          <a:xfrm>
            <a:off x="7580913" y="5735378"/>
            <a:ext cx="2641256" cy="0"/>
          </a:xfrm>
          <a:prstGeom prst="line">
            <a:avLst/>
          </a:prstGeom>
          <a:noFill/>
          <a:ln w="5715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7822183" y="5655987"/>
            <a:ext cx="3553421" cy="1365567"/>
            <a:chOff x="1882" y="3657"/>
            <a:chExt cx="1389" cy="860"/>
          </a:xfrm>
        </p:grpSpPr>
        <p:sp>
          <p:nvSpPr>
            <p:cNvPr id="50193" name="AutoShape 42"/>
            <p:cNvSpPr>
              <a:spLocks noChangeArrowheads="1"/>
            </p:cNvSpPr>
            <p:nvPr/>
          </p:nvSpPr>
          <p:spPr bwMode="auto">
            <a:xfrm>
              <a:off x="2381" y="3657"/>
              <a:ext cx="181" cy="272"/>
            </a:xfrm>
            <a:prstGeom prst="upArrow">
              <a:avLst>
                <a:gd name="adj1" fmla="val 50000"/>
                <a:gd name="adj2" fmla="val 37569"/>
              </a:avLst>
            </a:prstGeom>
            <a:solidFill>
              <a:srgbClr val="FFFF00"/>
            </a:solidFill>
            <a:ln w="9525">
              <a:solidFill>
                <a:srgbClr val="00FF00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900"/>
            </a:p>
          </p:txBody>
        </p:sp>
        <p:sp>
          <p:nvSpPr>
            <p:cNvPr id="50194" name="Rectangle 43"/>
            <p:cNvSpPr>
              <a:spLocks noChangeArrowheads="1"/>
            </p:cNvSpPr>
            <p:nvPr/>
          </p:nvSpPr>
          <p:spPr bwMode="auto">
            <a:xfrm>
              <a:off x="1882" y="3897"/>
              <a:ext cx="1389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solidFill>
                    <a:srgbClr val="00FF00"/>
                  </a:solidFill>
                </a:rPr>
                <a:t>被还原的</a:t>
              </a:r>
              <a:r>
                <a:rPr lang="en-US" altLang="zh-CN" sz="2900" b="1">
                  <a:solidFill>
                    <a:srgbClr val="00FF00"/>
                  </a:solidFill>
                </a:rPr>
                <a:t>HNO</a:t>
              </a:r>
              <a:r>
                <a:rPr lang="en-US" altLang="zh-CN" sz="2900" b="1" baseline="-25000">
                  <a:solidFill>
                    <a:srgbClr val="00FF00"/>
                  </a:solidFill>
                </a:rPr>
                <a:t>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solidFill>
                    <a:srgbClr val="00FF00"/>
                  </a:solidFill>
                </a:rPr>
                <a:t>起氧化剂作用</a:t>
              </a:r>
            </a:p>
          </p:txBody>
        </p:sp>
      </p:grpSp>
      <p:sp>
        <p:nvSpPr>
          <p:cNvPr id="24620" name="Rectangle 44"/>
          <p:cNvSpPr>
            <a:spLocks noChangeArrowheads="1"/>
          </p:cNvSpPr>
          <p:nvPr/>
        </p:nvSpPr>
        <p:spPr bwMode="auto">
          <a:xfrm>
            <a:off x="4463470" y="2277002"/>
            <a:ext cx="6048646" cy="55618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FF00"/>
                </a:solidFill>
                <a:ea typeface="楷体_GB2312" pitchFamily="49" charset="-122"/>
              </a:rPr>
              <a:t>硝酸能把</a:t>
            </a:r>
            <a:r>
              <a:rPr lang="en-US" altLang="zh-CN" sz="2900" b="1">
                <a:solidFill>
                  <a:srgbClr val="00FF00"/>
                </a:solidFill>
                <a:ea typeface="楷体_GB2312" pitchFamily="49" charset="-122"/>
              </a:rPr>
              <a:t>SO</a:t>
            </a:r>
            <a:r>
              <a:rPr lang="en-US" altLang="zh-CN" sz="2900" b="1" baseline="-25000">
                <a:solidFill>
                  <a:srgbClr val="00FF00"/>
                </a:solidFill>
                <a:ea typeface="楷体_GB2312" pitchFamily="49" charset="-122"/>
              </a:rPr>
              <a:t>2</a:t>
            </a:r>
            <a:r>
              <a:rPr lang="zh-CN" altLang="en-US" sz="2900" b="1">
                <a:solidFill>
                  <a:srgbClr val="00FF00"/>
                </a:solidFill>
                <a:ea typeface="楷体_GB2312" pitchFamily="49" charset="-122"/>
              </a:rPr>
              <a:t>或</a:t>
            </a:r>
            <a:r>
              <a:rPr lang="en-US" altLang="zh-CN" sz="2900" b="1">
                <a:solidFill>
                  <a:srgbClr val="00FF00"/>
                </a:solidFill>
                <a:ea typeface="楷体_GB2312" pitchFamily="49" charset="-122"/>
              </a:rPr>
              <a:t>H</a:t>
            </a:r>
            <a:r>
              <a:rPr lang="en-US" altLang="zh-CN" sz="2900" b="1" baseline="-25000">
                <a:solidFill>
                  <a:srgbClr val="00FF00"/>
                </a:solidFill>
                <a:ea typeface="楷体_GB2312" pitchFamily="49" charset="-122"/>
              </a:rPr>
              <a:t>2</a:t>
            </a:r>
            <a:r>
              <a:rPr lang="en-US" altLang="zh-CN" sz="2900" b="1">
                <a:solidFill>
                  <a:srgbClr val="00FF00"/>
                </a:solidFill>
                <a:ea typeface="楷体_GB2312" pitchFamily="49" charset="-122"/>
              </a:rPr>
              <a:t>SO</a:t>
            </a:r>
            <a:r>
              <a:rPr lang="en-US" altLang="zh-CN" sz="2900" b="1" baseline="-25000">
                <a:solidFill>
                  <a:srgbClr val="00FF00"/>
                </a:solidFill>
                <a:ea typeface="楷体_GB2312" pitchFamily="49" charset="-122"/>
              </a:rPr>
              <a:t>3</a:t>
            </a:r>
            <a:r>
              <a:rPr lang="zh-CN" altLang="en-US" sz="2900" b="1">
                <a:solidFill>
                  <a:srgbClr val="00FF00"/>
                </a:solidFill>
                <a:ea typeface="楷体_GB2312" pitchFamily="49" charset="-122"/>
              </a:rPr>
              <a:t>继续氧化</a:t>
            </a:r>
          </a:p>
        </p:txBody>
      </p:sp>
      <p:sp>
        <p:nvSpPr>
          <p:cNvPr id="50192" name="AutoShape 45">
            <a:hlinkClick r:id="rId2"/>
          </p:cNvPr>
          <p:cNvSpPr>
            <a:spLocks noChangeArrowheads="1"/>
          </p:cNvSpPr>
          <p:nvPr/>
        </p:nvSpPr>
        <p:spPr bwMode="auto">
          <a:xfrm>
            <a:off x="431744" y="0"/>
            <a:ext cx="4224317" cy="609741"/>
          </a:xfrm>
          <a:prstGeom prst="roundRect">
            <a:avLst>
              <a:gd name="adj" fmla="val 16667"/>
            </a:avLst>
          </a:prstGeom>
          <a:solidFill>
            <a:srgbClr val="0033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FFFF00"/>
                </a:solidFill>
                <a:ea typeface="方正综艺简体" pitchFamily="2" charset="-122"/>
              </a:rPr>
              <a:t>硝酸的强氧化性</a:t>
            </a:r>
            <a:endParaRPr lang="en-US" altLang="zh-CN" sz="33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1588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5" grpId="0" autoUpdateAnimBg="0"/>
      <p:bldP spid="24586" grpId="0" autoUpdateAnimBg="0"/>
      <p:bldP spid="24600" grpId="0" animBg="1"/>
      <p:bldP spid="24611" grpId="0" animBg="1"/>
      <p:bldP spid="24613" grpId="0" animBg="1"/>
      <p:bldP spid="24616" grpId="0" animBg="1"/>
      <p:bldP spid="24620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261442"/>
            <a:ext cx="11010769" cy="52198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与非金属反应：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与还原性化合物反应：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等还原性物质。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534357"/>
              </p:ext>
            </p:extLst>
          </p:nvPr>
        </p:nvGraphicFramePr>
        <p:xfrm>
          <a:off x="741214" y="1629594"/>
          <a:ext cx="70929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82" name="文档" r:id="rId3" imgW="7107782" imgH="938344" progId="Word.Document.12">
                  <p:embed/>
                </p:oleObj>
              </mc:Choice>
              <mc:Fallback>
                <p:oleObj name="文档" r:id="rId3" imgW="7107782" imgH="938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14" y="1629594"/>
                        <a:ext cx="709295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410442"/>
              </p:ext>
            </p:extLst>
          </p:nvPr>
        </p:nvGraphicFramePr>
        <p:xfrm>
          <a:off x="838622" y="4737100"/>
          <a:ext cx="70866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83" name="文档" r:id="rId5" imgW="7107782" imgH="760810" progId="Word.Document.12">
                  <p:embed/>
                </p:oleObj>
              </mc:Choice>
              <mc:Fallback>
                <p:oleObj name="文档" r:id="rId5" imgW="7107782" imgH="760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622" y="4737100"/>
                        <a:ext cx="70866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86162" y="1604194"/>
            <a:ext cx="1080120" cy="9361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47311" y="150525"/>
            <a:ext cx="79816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非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金属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反应时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表现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78552" y="909514"/>
            <a:ext cx="71609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一般均需要加热，类似与浓硫酸反应；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925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58206"/>
              </p:ext>
            </p:extLst>
          </p:nvPr>
        </p:nvGraphicFramePr>
        <p:xfrm>
          <a:off x="550292" y="693490"/>
          <a:ext cx="10909300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22" name="文档" r:id="rId3" imgW="10938352" imgH="2988254" progId="Word.Document.12">
                  <p:embed/>
                </p:oleObj>
              </mc:Choice>
              <mc:Fallback>
                <p:oleObj name="文档" r:id="rId3" imgW="10938352" imgH="29882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292" y="693490"/>
                        <a:ext cx="10909300" cy="298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8582" y="3501356"/>
            <a:ext cx="113052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在书写离子方程式时，忽视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的强氧化性，将氧化还原反应简单的写成复分解反应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582" y="4541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2918" y="4869954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FeSO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b="1" dirty="0" smtClean="0">
                <a:solidFill>
                  <a:srgbClr val="FF0000"/>
                </a:solidFill>
                <a:latin typeface="宋体"/>
                <a:ea typeface="宋体"/>
                <a:cs typeface="Times New Roman" panose="02020603050405020304" pitchFamily="18" charset="0"/>
              </a:rPr>
              <a:t>↑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614" y="5714886"/>
            <a:ext cx="11017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====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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06774" y="2709714"/>
            <a:ext cx="3816424" cy="889496"/>
            <a:chOff x="2206774" y="2709714"/>
            <a:chExt cx="3816424" cy="889496"/>
          </a:xfrm>
        </p:grpSpPr>
        <p:sp>
          <p:nvSpPr>
            <p:cNvPr id="8" name="矩形 7"/>
            <p:cNvSpPr/>
            <p:nvPr/>
          </p:nvSpPr>
          <p:spPr>
            <a:xfrm>
              <a:off x="2206774" y="2709714"/>
              <a:ext cx="3816424" cy="742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注意隐藏的</a:t>
              </a:r>
              <a:r>
                <a:rPr lang="en-US" altLang="zh-CN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HNO</a:t>
              </a:r>
              <a:r>
                <a:rPr lang="en-US" altLang="zh-CN" sz="32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</a:t>
              </a:r>
              <a:endParaRPr lang="zh-CN" altLang="zh-CN" sz="1100" b="1" kern="100" baseline="-250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66082" y="2807122"/>
              <a:ext cx="3718475" cy="792088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92718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9095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1356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23198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5139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8752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74994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2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261442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与有机物反应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硝化反应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1050" kern="100" dirty="0">
                <a:latin typeface="宋体"/>
                <a:cs typeface="Courier New"/>
              </a:rPr>
              <a:t> </a:t>
            </a:r>
            <a:r>
              <a:rPr lang="en-US" altLang="zh-CN" sz="1050" kern="100" dirty="0" smtClean="0">
                <a:latin typeface="宋体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u="sng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	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颜色反应：含有苯基的蛋白质遇到浓硝酸时变黄色。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7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62" y="909514"/>
            <a:ext cx="540819" cy="83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1792310"/>
            <a:ext cx="5953344" cy="96575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278782" y="2271415"/>
            <a:ext cx="1512168" cy="482875"/>
          </a:xfrm>
          <a:prstGeom prst="ellipse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23620" y="1982797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水浴加热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52"/>
          <p:cNvGrpSpPr>
            <a:grpSpLocks/>
          </p:cNvGrpSpPr>
          <p:nvPr/>
        </p:nvGrpSpPr>
        <p:grpSpPr bwMode="auto">
          <a:xfrm>
            <a:off x="476189" y="214363"/>
            <a:ext cx="954492" cy="1000357"/>
            <a:chOff x="5213354" y="4857760"/>
            <a:chExt cx="715968" cy="1000132"/>
          </a:xfrm>
        </p:grpSpPr>
        <p:cxnSp>
          <p:nvCxnSpPr>
            <p:cNvPr id="16472" name="直接连接符 41"/>
            <p:cNvCxnSpPr>
              <a:cxnSpLocks noChangeShapeType="1"/>
            </p:cNvCxnSpPr>
            <p:nvPr/>
          </p:nvCxnSpPr>
          <p:spPr bwMode="auto">
            <a:xfrm rot="10800000" flipV="1">
              <a:off x="5214148" y="4857760"/>
              <a:ext cx="357190" cy="21431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3" name="直接连接符 42"/>
            <p:cNvCxnSpPr>
              <a:cxnSpLocks noChangeShapeType="1"/>
            </p:cNvCxnSpPr>
            <p:nvPr/>
          </p:nvCxnSpPr>
          <p:spPr bwMode="auto">
            <a:xfrm rot="5400000">
              <a:off x="4964115" y="5322107"/>
              <a:ext cx="500066" cy="1588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4" name="直接连接符 43"/>
            <p:cNvCxnSpPr>
              <a:cxnSpLocks noChangeShapeType="1"/>
            </p:cNvCxnSpPr>
            <p:nvPr/>
          </p:nvCxnSpPr>
          <p:spPr bwMode="auto">
            <a:xfrm>
              <a:off x="5571338" y="4857760"/>
              <a:ext cx="357190" cy="21431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5" name="直接连接符 44"/>
            <p:cNvCxnSpPr>
              <a:cxnSpLocks noChangeShapeType="1"/>
            </p:cNvCxnSpPr>
            <p:nvPr/>
          </p:nvCxnSpPr>
          <p:spPr bwMode="auto">
            <a:xfrm rot="5400000">
              <a:off x="5642776" y="5357826"/>
              <a:ext cx="571504" cy="1588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6" name="直接连接符 45"/>
            <p:cNvCxnSpPr>
              <a:cxnSpLocks noChangeShapeType="1"/>
            </p:cNvCxnSpPr>
            <p:nvPr/>
          </p:nvCxnSpPr>
          <p:spPr bwMode="auto">
            <a:xfrm rot="10800000">
              <a:off x="5214148" y="5572140"/>
              <a:ext cx="357190" cy="28575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7" name="直接连接符 46"/>
            <p:cNvCxnSpPr>
              <a:cxnSpLocks noChangeShapeType="1"/>
            </p:cNvCxnSpPr>
            <p:nvPr/>
          </p:nvCxnSpPr>
          <p:spPr bwMode="auto">
            <a:xfrm flipV="1">
              <a:off x="5571338" y="5643578"/>
              <a:ext cx="357190" cy="21431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8" name="直接连接符 47"/>
            <p:cNvCxnSpPr>
              <a:cxnSpLocks noChangeShapeType="1"/>
            </p:cNvCxnSpPr>
            <p:nvPr/>
          </p:nvCxnSpPr>
          <p:spPr bwMode="auto">
            <a:xfrm rot="5400000">
              <a:off x="5050724" y="5346758"/>
              <a:ext cx="428628" cy="1588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9" name="直接连接符 48"/>
            <p:cNvCxnSpPr>
              <a:cxnSpLocks noChangeShapeType="1"/>
            </p:cNvCxnSpPr>
            <p:nvPr/>
          </p:nvCxnSpPr>
          <p:spPr bwMode="auto">
            <a:xfrm>
              <a:off x="5551584" y="4928718"/>
              <a:ext cx="357190" cy="20452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80" name="直接连接符 49"/>
            <p:cNvCxnSpPr>
              <a:cxnSpLocks noChangeShapeType="1"/>
            </p:cNvCxnSpPr>
            <p:nvPr/>
          </p:nvCxnSpPr>
          <p:spPr bwMode="auto">
            <a:xfrm rot="10800000" flipV="1">
              <a:off x="5561859" y="5592688"/>
              <a:ext cx="357190" cy="21431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387" name="TextBox 37"/>
          <p:cNvSpPr txBox="1">
            <a:spLocks noChangeArrowheads="1"/>
          </p:cNvSpPr>
          <p:nvPr/>
        </p:nvSpPr>
        <p:spPr bwMode="auto">
          <a:xfrm>
            <a:off x="1667717" y="214363"/>
            <a:ext cx="1807398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CC0066"/>
                </a:solidFill>
              </a:rPr>
              <a:t>+HNO</a:t>
            </a:r>
            <a:r>
              <a:rPr lang="en-US" altLang="zh-CN" b="1" baseline="-25000">
                <a:solidFill>
                  <a:srgbClr val="CC0066"/>
                </a:solidFill>
              </a:rPr>
              <a:t>3</a:t>
            </a:r>
            <a:endParaRPr lang="zh-CN" altLang="en-US" b="1" baseline="-25000">
              <a:solidFill>
                <a:srgbClr val="CC0066"/>
              </a:solidFill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>
            <a:off x="3356596" y="427138"/>
            <a:ext cx="1644437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9" name="TextBox 40"/>
          <p:cNvSpPr txBox="1">
            <a:spLocks noChangeArrowheads="1"/>
          </p:cNvSpPr>
          <p:nvPr/>
        </p:nvSpPr>
        <p:spPr bwMode="auto">
          <a:xfrm>
            <a:off x="3428554" y="0"/>
            <a:ext cx="2095227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浓</a:t>
            </a:r>
            <a:r>
              <a:rPr lang="en-US" altLang="zh-CN" b="1"/>
              <a:t>H</a:t>
            </a:r>
            <a:r>
              <a:rPr lang="en-US" altLang="zh-CN" b="1" baseline="-25000"/>
              <a:t>2</a:t>
            </a:r>
            <a:r>
              <a:rPr lang="en-US" altLang="zh-CN" b="1"/>
              <a:t>SO</a:t>
            </a:r>
            <a:r>
              <a:rPr lang="en-US" altLang="zh-CN" b="1" baseline="-25000"/>
              <a:t>4</a:t>
            </a:r>
            <a:endParaRPr lang="zh-CN" altLang="en-US" b="1" baseline="-25000"/>
          </a:p>
        </p:txBody>
      </p:sp>
      <p:sp>
        <p:nvSpPr>
          <p:cNvPr id="16390" name="TextBox 53"/>
          <p:cNvSpPr txBox="1">
            <a:spLocks noChangeArrowheads="1"/>
          </p:cNvSpPr>
          <p:nvPr/>
        </p:nvSpPr>
        <p:spPr bwMode="auto">
          <a:xfrm>
            <a:off x="3428554" y="500179"/>
            <a:ext cx="1904752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/>
              <a:t>50~60 ℃</a:t>
            </a:r>
            <a:endParaRPr lang="zh-CN" altLang="en-US" b="1"/>
          </a:p>
        </p:txBody>
      </p:sp>
      <p:grpSp>
        <p:nvGrpSpPr>
          <p:cNvPr id="16391" name="组合 52"/>
          <p:cNvGrpSpPr>
            <a:grpSpLocks/>
          </p:cNvGrpSpPr>
          <p:nvPr/>
        </p:nvGrpSpPr>
        <p:grpSpPr bwMode="auto">
          <a:xfrm>
            <a:off x="5286746" y="65103"/>
            <a:ext cx="954493" cy="1000357"/>
            <a:chOff x="5213354" y="4857760"/>
            <a:chExt cx="715968" cy="1000132"/>
          </a:xfrm>
        </p:grpSpPr>
        <p:cxnSp>
          <p:nvCxnSpPr>
            <p:cNvPr id="16463" name="直接连接符 41"/>
            <p:cNvCxnSpPr>
              <a:cxnSpLocks noChangeShapeType="1"/>
            </p:cNvCxnSpPr>
            <p:nvPr/>
          </p:nvCxnSpPr>
          <p:spPr bwMode="auto">
            <a:xfrm rot="10800000" flipV="1">
              <a:off x="5214148" y="4857760"/>
              <a:ext cx="357190" cy="21431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64" name="直接连接符 42"/>
            <p:cNvCxnSpPr>
              <a:cxnSpLocks noChangeShapeType="1"/>
            </p:cNvCxnSpPr>
            <p:nvPr/>
          </p:nvCxnSpPr>
          <p:spPr bwMode="auto">
            <a:xfrm rot="5400000">
              <a:off x="4964115" y="5322107"/>
              <a:ext cx="500066" cy="1588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65" name="直接连接符 43"/>
            <p:cNvCxnSpPr>
              <a:cxnSpLocks noChangeShapeType="1"/>
            </p:cNvCxnSpPr>
            <p:nvPr/>
          </p:nvCxnSpPr>
          <p:spPr bwMode="auto">
            <a:xfrm>
              <a:off x="5571338" y="4857760"/>
              <a:ext cx="357190" cy="21431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66" name="直接连接符 44"/>
            <p:cNvCxnSpPr>
              <a:cxnSpLocks noChangeShapeType="1"/>
            </p:cNvCxnSpPr>
            <p:nvPr/>
          </p:nvCxnSpPr>
          <p:spPr bwMode="auto">
            <a:xfrm rot="5400000">
              <a:off x="5642776" y="5357826"/>
              <a:ext cx="571504" cy="1588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67" name="直接连接符 45"/>
            <p:cNvCxnSpPr>
              <a:cxnSpLocks noChangeShapeType="1"/>
            </p:cNvCxnSpPr>
            <p:nvPr/>
          </p:nvCxnSpPr>
          <p:spPr bwMode="auto">
            <a:xfrm rot="10800000">
              <a:off x="5214148" y="5572140"/>
              <a:ext cx="357190" cy="28575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68" name="直接连接符 46"/>
            <p:cNvCxnSpPr>
              <a:cxnSpLocks noChangeShapeType="1"/>
            </p:cNvCxnSpPr>
            <p:nvPr/>
          </p:nvCxnSpPr>
          <p:spPr bwMode="auto">
            <a:xfrm flipV="1">
              <a:off x="5571338" y="5643578"/>
              <a:ext cx="357190" cy="21431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69" name="直接连接符 47"/>
            <p:cNvCxnSpPr>
              <a:cxnSpLocks noChangeShapeType="1"/>
            </p:cNvCxnSpPr>
            <p:nvPr/>
          </p:nvCxnSpPr>
          <p:spPr bwMode="auto">
            <a:xfrm rot="5400000">
              <a:off x="5050724" y="5346758"/>
              <a:ext cx="428628" cy="1588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0" name="直接连接符 48"/>
            <p:cNvCxnSpPr>
              <a:cxnSpLocks noChangeShapeType="1"/>
            </p:cNvCxnSpPr>
            <p:nvPr/>
          </p:nvCxnSpPr>
          <p:spPr bwMode="auto">
            <a:xfrm>
              <a:off x="5551584" y="4928718"/>
              <a:ext cx="357190" cy="20452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1" name="直接连接符 49"/>
            <p:cNvCxnSpPr>
              <a:cxnSpLocks noChangeShapeType="1"/>
            </p:cNvCxnSpPr>
            <p:nvPr/>
          </p:nvCxnSpPr>
          <p:spPr bwMode="auto">
            <a:xfrm rot="10800000" flipV="1">
              <a:off x="5561859" y="5592688"/>
              <a:ext cx="357190" cy="21431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392" name="TextBox 40"/>
          <p:cNvSpPr txBox="1">
            <a:spLocks noChangeArrowheads="1"/>
          </p:cNvSpPr>
          <p:nvPr/>
        </p:nvSpPr>
        <p:spPr bwMode="auto">
          <a:xfrm>
            <a:off x="6095207" y="0"/>
            <a:ext cx="2673003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/>
              <a:t>—NO</a:t>
            </a:r>
            <a:r>
              <a:rPr lang="en-US" altLang="zh-CN" b="1" baseline="-25000"/>
              <a:t>2</a:t>
            </a:r>
            <a:endParaRPr lang="zh-CN" altLang="en-US" b="1" baseline="-25000"/>
          </a:p>
        </p:txBody>
      </p:sp>
      <p:sp>
        <p:nvSpPr>
          <p:cNvPr id="16393" name="矩形 26"/>
          <p:cNvSpPr>
            <a:spLocks noChangeArrowheads="1"/>
          </p:cNvSpPr>
          <p:nvPr/>
        </p:nvSpPr>
        <p:spPr bwMode="auto">
          <a:xfrm>
            <a:off x="6967160" y="392204"/>
            <a:ext cx="1843377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</a:rPr>
              <a:t>+  H</a:t>
            </a:r>
            <a:r>
              <a:rPr lang="en-US" altLang="zh-CN" b="1" baseline="-25000">
                <a:solidFill>
                  <a:srgbClr val="000000"/>
                </a:solidFill>
              </a:rPr>
              <a:t>2</a:t>
            </a:r>
            <a:r>
              <a:rPr lang="en-US" altLang="zh-CN" b="1">
                <a:solidFill>
                  <a:srgbClr val="000000"/>
                </a:solidFill>
              </a:rPr>
              <a:t>O  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6394" name="TextBox 88"/>
          <p:cNvSpPr txBox="1">
            <a:spLocks noChangeArrowheads="1"/>
          </p:cNvSpPr>
          <p:nvPr/>
        </p:nvSpPr>
        <p:spPr bwMode="auto">
          <a:xfrm>
            <a:off x="2158719" y="3231311"/>
            <a:ext cx="9887779" cy="4792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</a:rPr>
              <a:t>【</a:t>
            </a:r>
            <a:r>
              <a:rPr lang="zh-CN" altLang="en-US" b="1">
                <a:solidFill>
                  <a:srgbClr val="FF0000"/>
                </a:solidFill>
              </a:rPr>
              <a:t>问</a:t>
            </a:r>
            <a:r>
              <a:rPr lang="en-US" altLang="zh-CN" b="1">
                <a:solidFill>
                  <a:srgbClr val="FF0000"/>
                </a:solidFill>
              </a:rPr>
              <a:t>】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 b="1">
                <a:solidFill>
                  <a:srgbClr val="FF0000"/>
                </a:solidFill>
              </a:rPr>
              <a:t>3:   </a:t>
            </a:r>
            <a:r>
              <a:rPr lang="zh-CN" altLang="en-US" b="1">
                <a:solidFill>
                  <a:srgbClr val="FF0000"/>
                </a:solidFill>
              </a:rPr>
              <a:t>为什么温度要控制在</a:t>
            </a:r>
            <a:r>
              <a:rPr lang="en-US" altLang="zh-CN" b="1">
                <a:solidFill>
                  <a:srgbClr val="FF0000"/>
                </a:solidFill>
              </a:rPr>
              <a:t>50~60 ℃</a:t>
            </a:r>
            <a:r>
              <a:rPr lang="zh-CN" altLang="en-US" b="1">
                <a:solidFill>
                  <a:srgbClr val="FF0000"/>
                </a:solidFill>
              </a:rPr>
              <a:t>？怎样控制？</a:t>
            </a:r>
            <a:r>
              <a:rPr lang="en-US" altLang="zh-CN" b="1">
                <a:solidFill>
                  <a:srgbClr val="FF0000"/>
                </a:solidFill>
              </a:rPr>
              <a:t>          </a:t>
            </a:r>
            <a:endParaRPr lang="zh-CN" altLang="en-US" b="1">
              <a:solidFill>
                <a:srgbClr val="FF0000"/>
              </a:solidFill>
            </a:endParaRPr>
          </a:p>
        </p:txBody>
      </p:sp>
      <p:grpSp>
        <p:nvGrpSpPr>
          <p:cNvPr id="16395" name="Group 138"/>
          <p:cNvGrpSpPr>
            <a:grpSpLocks/>
          </p:cNvGrpSpPr>
          <p:nvPr/>
        </p:nvGrpSpPr>
        <p:grpSpPr bwMode="auto">
          <a:xfrm>
            <a:off x="334390" y="1475130"/>
            <a:ext cx="1619040" cy="2359571"/>
            <a:chOff x="158" y="929"/>
            <a:chExt cx="765" cy="1486"/>
          </a:xfrm>
        </p:grpSpPr>
        <p:cxnSp>
          <p:nvCxnSpPr>
            <p:cNvPr id="91" name="直接连接符 90"/>
            <p:cNvCxnSpPr/>
            <p:nvPr/>
          </p:nvCxnSpPr>
          <p:spPr>
            <a:xfrm rot="5400000">
              <a:off x="197" y="1834"/>
              <a:ext cx="405" cy="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383" y="2054"/>
              <a:ext cx="36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rot="5400000">
              <a:off x="569" y="1896"/>
              <a:ext cx="31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377" y="1649"/>
              <a:ext cx="495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rot="10800000" flipV="1">
              <a:off x="743" y="1649"/>
              <a:ext cx="135" cy="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rot="5400000">
              <a:off x="293" y="1738"/>
              <a:ext cx="45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rot="5400000">
              <a:off x="366" y="1752"/>
              <a:ext cx="45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任意多边形 103"/>
            <p:cNvSpPr/>
            <p:nvPr/>
          </p:nvSpPr>
          <p:spPr>
            <a:xfrm>
              <a:off x="521" y="1970"/>
              <a:ext cx="86" cy="48"/>
            </a:xfrm>
            <a:custGeom>
              <a:avLst/>
              <a:gdLst>
                <a:gd name="connsiteX0" fmla="*/ 0 w 113016"/>
                <a:gd name="connsiteY0" fmla="*/ 0 h 77057"/>
                <a:gd name="connsiteX1" fmla="*/ 51371 w 113016"/>
                <a:gd name="connsiteY1" fmla="*/ 71920 h 77057"/>
                <a:gd name="connsiteX2" fmla="*/ 113016 w 113016"/>
                <a:gd name="connsiteY2" fmla="*/ 30823 h 7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016" h="77057">
                  <a:moveTo>
                    <a:pt x="0" y="0"/>
                  </a:moveTo>
                  <a:cubicBezTo>
                    <a:pt x="16267" y="33391"/>
                    <a:pt x="32535" y="66783"/>
                    <a:pt x="51371" y="71920"/>
                  </a:cubicBezTo>
                  <a:cubicBezTo>
                    <a:pt x="70207" y="77057"/>
                    <a:pt x="91611" y="53940"/>
                    <a:pt x="113016" y="30823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517" y="1469"/>
              <a:ext cx="90" cy="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107" name="直接连接符 106"/>
            <p:cNvCxnSpPr/>
            <p:nvPr/>
          </p:nvCxnSpPr>
          <p:spPr>
            <a:xfrm rot="5400000">
              <a:off x="364" y="1475"/>
              <a:ext cx="36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rot="5400000">
              <a:off x="384" y="1474"/>
              <a:ext cx="36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518" y="1874"/>
              <a:ext cx="9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518" y="1920"/>
              <a:ext cx="9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383" y="1830"/>
              <a:ext cx="36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383" y="1875"/>
              <a:ext cx="36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383" y="1964"/>
              <a:ext cx="36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椭圆 118"/>
            <p:cNvSpPr/>
            <p:nvPr/>
          </p:nvSpPr>
          <p:spPr>
            <a:xfrm>
              <a:off x="428" y="1648"/>
              <a:ext cx="29" cy="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0" name="矩形 119"/>
            <p:cNvSpPr>
              <a:spLocks noChangeArrowheads="1"/>
            </p:cNvSpPr>
            <p:nvPr/>
          </p:nvSpPr>
          <p:spPr bwMode="auto">
            <a:xfrm>
              <a:off x="428" y="1965"/>
              <a:ext cx="29" cy="45"/>
            </a:xfrm>
            <a:prstGeom prst="rect">
              <a:avLst/>
            </a:prstGeom>
            <a:solidFill>
              <a:schemeClr val="tx1"/>
            </a:solidFill>
            <a:ln w="25400" algn="ctr">
              <a:solidFill>
                <a:srgbClr val="FF33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cxnSp>
          <p:nvCxnSpPr>
            <p:cNvPr id="122" name="直接连接符 121"/>
            <p:cNvCxnSpPr/>
            <p:nvPr/>
          </p:nvCxnSpPr>
          <p:spPr>
            <a:xfrm>
              <a:off x="248" y="2100"/>
              <a:ext cx="675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5400000" flipH="1" flipV="1">
              <a:off x="338" y="2055"/>
              <a:ext cx="45" cy="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16200000" flipH="1">
              <a:off x="383" y="2055"/>
              <a:ext cx="45" cy="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5400000" flipH="1" flipV="1">
              <a:off x="428" y="2055"/>
              <a:ext cx="45" cy="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16200000" flipH="1">
              <a:off x="473" y="2055"/>
              <a:ext cx="45" cy="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rot="5400000" flipH="1" flipV="1">
              <a:off x="518" y="2055"/>
              <a:ext cx="45" cy="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rot="16200000" flipH="1">
              <a:off x="563" y="2055"/>
              <a:ext cx="45" cy="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 rot="5400000" flipH="1" flipV="1">
              <a:off x="608" y="2055"/>
              <a:ext cx="45" cy="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rot="16200000" flipH="1">
              <a:off x="653" y="2056"/>
              <a:ext cx="45" cy="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rot="5400000" flipH="1" flipV="1">
              <a:off x="698" y="2038"/>
              <a:ext cx="45" cy="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rot="16200000" flipH="1">
              <a:off x="743" y="2055"/>
              <a:ext cx="45" cy="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/>
            <p:cNvSpPr/>
            <p:nvPr/>
          </p:nvSpPr>
          <p:spPr>
            <a:xfrm>
              <a:off x="264" y="929"/>
              <a:ext cx="29" cy="14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16447" name="组合 174"/>
            <p:cNvGrpSpPr>
              <a:grpSpLocks/>
            </p:cNvGrpSpPr>
            <p:nvPr/>
          </p:nvGrpSpPr>
          <p:grpSpPr bwMode="auto">
            <a:xfrm>
              <a:off x="473" y="2041"/>
              <a:ext cx="180" cy="329"/>
              <a:chOff x="1857356" y="5337637"/>
              <a:chExt cx="285752" cy="521843"/>
            </a:xfrm>
          </p:grpSpPr>
          <p:grpSp>
            <p:nvGrpSpPr>
              <p:cNvPr id="16452" name="组合 173"/>
              <p:cNvGrpSpPr>
                <a:grpSpLocks/>
              </p:cNvGrpSpPr>
              <p:nvPr/>
            </p:nvGrpSpPr>
            <p:grpSpPr bwMode="auto">
              <a:xfrm>
                <a:off x="1857356" y="5500702"/>
                <a:ext cx="285752" cy="358778"/>
                <a:chOff x="1857356" y="5500702"/>
                <a:chExt cx="285752" cy="358778"/>
              </a:xfrm>
            </p:grpSpPr>
            <p:sp>
              <p:nvSpPr>
                <p:cNvPr id="151" name="等腰三角形 150"/>
                <p:cNvSpPr/>
                <p:nvPr/>
              </p:nvSpPr>
              <p:spPr>
                <a:xfrm>
                  <a:off x="1928793" y="5501010"/>
                  <a:ext cx="142876" cy="214130"/>
                </a:xfrm>
                <a:prstGeom prst="triangl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1" name="直接连接符 160"/>
                <p:cNvCxnSpPr/>
                <p:nvPr/>
              </p:nvCxnSpPr>
              <p:spPr>
                <a:xfrm>
                  <a:off x="1857356" y="5715140"/>
                  <a:ext cx="285752" cy="158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/>
                <p:cNvCxnSpPr/>
                <p:nvPr/>
              </p:nvCxnSpPr>
              <p:spPr>
                <a:xfrm rot="16200000" flipH="1">
                  <a:off x="1821698" y="5750798"/>
                  <a:ext cx="142753" cy="714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/>
                <p:cNvCxnSpPr/>
                <p:nvPr/>
              </p:nvCxnSpPr>
              <p:spPr>
                <a:xfrm rot="5400000">
                  <a:off x="2036012" y="5750798"/>
                  <a:ext cx="142753" cy="714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/>
                <p:cNvCxnSpPr/>
                <p:nvPr/>
              </p:nvCxnSpPr>
              <p:spPr>
                <a:xfrm>
                  <a:off x="1928793" y="5857893"/>
                  <a:ext cx="142876" cy="158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/>
                <p:cNvCxnSpPr/>
                <p:nvPr/>
              </p:nvCxnSpPr>
              <p:spPr>
                <a:xfrm>
                  <a:off x="1928793" y="5786516"/>
                  <a:ext cx="142876" cy="15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任意多边形 169"/>
              <p:cNvSpPr/>
              <p:nvPr/>
            </p:nvSpPr>
            <p:spPr>
              <a:xfrm>
                <a:off x="1858943" y="5383635"/>
                <a:ext cx="103189" cy="133236"/>
              </a:xfrm>
              <a:custGeom>
                <a:avLst/>
                <a:gdLst>
                  <a:gd name="connsiteX0" fmla="*/ 102741 w 102741"/>
                  <a:gd name="connsiteY0" fmla="*/ 133564 h 133564"/>
                  <a:gd name="connsiteX1" fmla="*/ 10274 w 102741"/>
                  <a:gd name="connsiteY1" fmla="*/ 30823 h 133564"/>
                  <a:gd name="connsiteX2" fmla="*/ 41096 w 102741"/>
                  <a:gd name="connsiteY2" fmla="*/ 10275 h 133564"/>
                  <a:gd name="connsiteX3" fmla="*/ 51370 w 102741"/>
                  <a:gd name="connsiteY3" fmla="*/ 0 h 133564"/>
                  <a:gd name="connsiteX4" fmla="*/ 30822 w 102741"/>
                  <a:gd name="connsiteY4" fmla="*/ 20549 h 13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41" h="133564">
                    <a:moveTo>
                      <a:pt x="102741" y="133564"/>
                    </a:moveTo>
                    <a:cubicBezTo>
                      <a:pt x="61644" y="92467"/>
                      <a:pt x="20548" y="51371"/>
                      <a:pt x="10274" y="30823"/>
                    </a:cubicBezTo>
                    <a:cubicBezTo>
                      <a:pt x="0" y="10275"/>
                      <a:pt x="34247" y="15412"/>
                      <a:pt x="41096" y="10275"/>
                    </a:cubicBezTo>
                    <a:cubicBezTo>
                      <a:pt x="47945" y="5138"/>
                      <a:pt x="51370" y="0"/>
                      <a:pt x="51370" y="0"/>
                    </a:cubicBezTo>
                    <a:lnTo>
                      <a:pt x="30822" y="20549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71" name="任意多边形 170"/>
              <p:cNvSpPr/>
              <p:nvPr/>
            </p:nvSpPr>
            <p:spPr>
              <a:xfrm>
                <a:off x="1963719" y="5374118"/>
                <a:ext cx="19050" cy="112617"/>
              </a:xfrm>
              <a:custGeom>
                <a:avLst/>
                <a:gdLst>
                  <a:gd name="connsiteX0" fmla="*/ 18938 w 18938"/>
                  <a:gd name="connsiteY0" fmla="*/ 113016 h 113016"/>
                  <a:gd name="connsiteX1" fmla="*/ 8664 w 18938"/>
                  <a:gd name="connsiteY1" fmla="*/ 0 h 113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38" h="113016">
                    <a:moveTo>
                      <a:pt x="18938" y="113016"/>
                    </a:moveTo>
                    <a:cubicBezTo>
                      <a:pt x="0" y="56202"/>
                      <a:pt x="8664" y="93024"/>
                      <a:pt x="8664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72" name="任意多边形 171"/>
              <p:cNvSpPr/>
              <p:nvPr/>
            </p:nvSpPr>
            <p:spPr>
              <a:xfrm>
                <a:off x="2024044" y="5337637"/>
                <a:ext cx="34925" cy="190338"/>
              </a:xfrm>
              <a:custGeom>
                <a:avLst/>
                <a:gdLst>
                  <a:gd name="connsiteX0" fmla="*/ 0 w 34622"/>
                  <a:gd name="connsiteY0" fmla="*/ 189860 h 189860"/>
                  <a:gd name="connsiteX1" fmla="*/ 10274 w 34622"/>
                  <a:gd name="connsiteY1" fmla="*/ 97392 h 189860"/>
                  <a:gd name="connsiteX2" fmla="*/ 30822 w 34622"/>
                  <a:gd name="connsiteY2" fmla="*/ 46021 h 18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22" h="189860">
                    <a:moveTo>
                      <a:pt x="0" y="189860"/>
                    </a:moveTo>
                    <a:cubicBezTo>
                      <a:pt x="3425" y="159037"/>
                      <a:pt x="2753" y="127478"/>
                      <a:pt x="10274" y="97392"/>
                    </a:cubicBezTo>
                    <a:cubicBezTo>
                      <a:pt x="34622" y="0"/>
                      <a:pt x="30822" y="112684"/>
                      <a:pt x="30822" y="46021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73" name="任意多边形 172"/>
              <p:cNvSpPr/>
              <p:nvPr/>
            </p:nvSpPr>
            <p:spPr>
              <a:xfrm>
                <a:off x="2033569" y="5358256"/>
                <a:ext cx="109539" cy="199855"/>
              </a:xfrm>
              <a:custGeom>
                <a:avLst/>
                <a:gdLst>
                  <a:gd name="connsiteX0" fmla="*/ 0 w 74043"/>
                  <a:gd name="connsiteY0" fmla="*/ 123290 h 123290"/>
                  <a:gd name="connsiteX1" fmla="*/ 71919 w 74043"/>
                  <a:gd name="connsiteY1" fmla="*/ 51371 h 123290"/>
                  <a:gd name="connsiteX2" fmla="*/ 71919 w 74043"/>
                  <a:gd name="connsiteY2" fmla="*/ 0 h 12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043" h="123290">
                    <a:moveTo>
                      <a:pt x="0" y="123290"/>
                    </a:moveTo>
                    <a:cubicBezTo>
                      <a:pt x="42539" y="94930"/>
                      <a:pt x="66165" y="97402"/>
                      <a:pt x="71919" y="51371"/>
                    </a:cubicBezTo>
                    <a:cubicBezTo>
                      <a:pt x="74043" y="34380"/>
                      <a:pt x="71919" y="17124"/>
                      <a:pt x="71919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177" name="直接连接符 176"/>
            <p:cNvCxnSpPr/>
            <p:nvPr/>
          </p:nvCxnSpPr>
          <p:spPr>
            <a:xfrm>
              <a:off x="158" y="2414"/>
              <a:ext cx="720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150" idx="0"/>
            </p:cNvCxnSpPr>
            <p:nvPr/>
          </p:nvCxnSpPr>
          <p:spPr>
            <a:xfrm rot="5400000" flipH="1" flipV="1">
              <a:off x="446" y="1403"/>
              <a:ext cx="0" cy="3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rot="16200000" flipH="1">
              <a:off x="387" y="1608"/>
              <a:ext cx="97" cy="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51" name="Line 137"/>
            <p:cNvSpPr>
              <a:spLocks noChangeShapeType="1"/>
            </p:cNvSpPr>
            <p:nvPr/>
          </p:nvSpPr>
          <p:spPr bwMode="auto">
            <a:xfrm>
              <a:off x="441" y="1706"/>
              <a:ext cx="0" cy="272"/>
            </a:xfrm>
            <a:prstGeom prst="line">
              <a:avLst/>
            </a:prstGeom>
            <a:noFill/>
            <a:ln w="5715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396" name="Rectangle 140"/>
          <p:cNvSpPr>
            <a:spLocks noChangeArrowheads="1"/>
          </p:cNvSpPr>
          <p:nvPr/>
        </p:nvSpPr>
        <p:spPr bwMode="auto">
          <a:xfrm>
            <a:off x="2256073" y="1143265"/>
            <a:ext cx="6095207" cy="4792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</a:rPr>
              <a:t>【</a:t>
            </a:r>
            <a:r>
              <a:rPr lang="zh-CN" altLang="en-US" b="1">
                <a:solidFill>
                  <a:srgbClr val="FF0000"/>
                </a:solidFill>
              </a:rPr>
              <a:t>问</a:t>
            </a:r>
            <a:r>
              <a:rPr lang="en-US" altLang="zh-CN" b="1">
                <a:solidFill>
                  <a:srgbClr val="FF0000"/>
                </a:solidFill>
              </a:rPr>
              <a:t>】1</a:t>
            </a:r>
            <a:r>
              <a:rPr lang="zh-CN" altLang="en-US" b="1">
                <a:solidFill>
                  <a:srgbClr val="FF0000"/>
                </a:solidFill>
              </a:rPr>
              <a:t>：加入药品顺序如何？</a:t>
            </a:r>
          </a:p>
        </p:txBody>
      </p:sp>
      <p:sp>
        <p:nvSpPr>
          <p:cNvPr id="45197" name="Text Box 141"/>
          <p:cNvSpPr txBox="1">
            <a:spLocks noChangeArrowheads="1"/>
          </p:cNvSpPr>
          <p:nvPr/>
        </p:nvSpPr>
        <p:spPr bwMode="auto">
          <a:xfrm>
            <a:off x="2256074" y="1646619"/>
            <a:ext cx="8926938" cy="47924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bg1"/>
                </a:solidFill>
              </a:rPr>
              <a:t>先浓硝酸再浓硫酸，再冷却至</a:t>
            </a:r>
            <a:r>
              <a:rPr lang="en-US" altLang="zh-CN" b="1">
                <a:solidFill>
                  <a:schemeClr val="bg1"/>
                </a:solidFill>
              </a:rPr>
              <a:t>50</a:t>
            </a:r>
            <a:r>
              <a:rPr lang="zh-CN" altLang="en-US" b="1">
                <a:solidFill>
                  <a:schemeClr val="bg1"/>
                </a:solidFill>
              </a:rPr>
              <a:t>～</a:t>
            </a:r>
            <a:r>
              <a:rPr lang="en-US" altLang="zh-CN" b="1">
                <a:solidFill>
                  <a:schemeClr val="bg1"/>
                </a:solidFill>
              </a:rPr>
              <a:t>60℃</a:t>
            </a:r>
            <a:r>
              <a:rPr lang="zh-CN" altLang="en-US" b="1">
                <a:solidFill>
                  <a:schemeClr val="bg1"/>
                </a:solidFill>
              </a:rPr>
              <a:t>再加苯。</a:t>
            </a:r>
          </a:p>
        </p:txBody>
      </p:sp>
      <p:sp>
        <p:nvSpPr>
          <p:cNvPr id="16398" name="Rectangle 142"/>
          <p:cNvSpPr>
            <a:spLocks noChangeArrowheads="1"/>
          </p:cNvSpPr>
          <p:nvPr/>
        </p:nvSpPr>
        <p:spPr bwMode="auto">
          <a:xfrm>
            <a:off x="2256073" y="2175379"/>
            <a:ext cx="4163213" cy="4792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</a:rPr>
              <a:t>【</a:t>
            </a:r>
            <a:r>
              <a:rPr lang="zh-CN" altLang="en-US" b="1">
                <a:solidFill>
                  <a:srgbClr val="FF0000"/>
                </a:solidFill>
              </a:rPr>
              <a:t>问</a:t>
            </a:r>
            <a:r>
              <a:rPr lang="en-US" altLang="zh-CN" b="1">
                <a:solidFill>
                  <a:srgbClr val="FF0000"/>
                </a:solidFill>
              </a:rPr>
              <a:t>】 2</a:t>
            </a:r>
            <a:r>
              <a:rPr lang="zh-CN" altLang="en-US" b="1">
                <a:solidFill>
                  <a:srgbClr val="FF0000"/>
                </a:solidFill>
              </a:rPr>
              <a:t>：浓硫酸起何作用？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5199" name="Text Box 143"/>
          <p:cNvSpPr txBox="1">
            <a:spLocks noChangeArrowheads="1"/>
          </p:cNvSpPr>
          <p:nvPr/>
        </p:nvSpPr>
        <p:spPr bwMode="auto">
          <a:xfrm>
            <a:off x="2285703" y="2715254"/>
            <a:ext cx="4476168" cy="47924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bg1"/>
                </a:solidFill>
              </a:rPr>
              <a:t>起催化剂和脱水剂。</a:t>
            </a:r>
          </a:p>
        </p:txBody>
      </p:sp>
      <p:sp>
        <p:nvSpPr>
          <p:cNvPr id="16400" name="Rectangle 144"/>
          <p:cNvSpPr>
            <a:spLocks noChangeArrowheads="1"/>
          </p:cNvSpPr>
          <p:nvPr/>
        </p:nvSpPr>
        <p:spPr bwMode="auto">
          <a:xfrm>
            <a:off x="2351312" y="4730258"/>
            <a:ext cx="6082508" cy="4792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4</a:t>
            </a:r>
            <a:r>
              <a:rPr lang="zh-CN" altLang="en-US" b="1">
                <a:solidFill>
                  <a:srgbClr val="FF0000"/>
                </a:solidFill>
              </a:rPr>
              <a:t>：怎样除去硝基苯中的残酸？</a:t>
            </a:r>
            <a:r>
              <a:rPr lang="en-US" altLang="zh-CN" b="1">
                <a:solidFill>
                  <a:srgbClr val="FF0000"/>
                </a:solidFill>
              </a:rPr>
              <a:t>                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5201" name="Text Box 145"/>
          <p:cNvSpPr txBox="1">
            <a:spLocks noChangeArrowheads="1"/>
          </p:cNvSpPr>
          <p:nvPr/>
        </p:nvSpPr>
        <p:spPr bwMode="auto">
          <a:xfrm>
            <a:off x="2256073" y="3782301"/>
            <a:ext cx="7199963" cy="47924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</a:rPr>
              <a:t>1</a:t>
            </a:r>
            <a:r>
              <a:rPr lang="zh-CN" altLang="en-US" b="1">
                <a:solidFill>
                  <a:schemeClr val="bg1"/>
                </a:solidFill>
              </a:rPr>
              <a:t>）防硝酸分解；防苯挥发；防磺化。</a:t>
            </a:r>
          </a:p>
        </p:txBody>
      </p:sp>
      <p:grpSp>
        <p:nvGrpSpPr>
          <p:cNvPr id="7" name="Group 160"/>
          <p:cNvGrpSpPr>
            <a:grpSpLocks/>
          </p:cNvGrpSpPr>
          <p:nvPr/>
        </p:nvGrpSpPr>
        <p:grpSpPr bwMode="auto">
          <a:xfrm>
            <a:off x="476189" y="5216146"/>
            <a:ext cx="11297296" cy="1324282"/>
            <a:chOff x="1136" y="3291"/>
            <a:chExt cx="5338" cy="834"/>
          </a:xfrm>
        </p:grpSpPr>
        <p:sp>
          <p:nvSpPr>
            <p:cNvPr id="16409" name="Rectangle 147"/>
            <p:cNvSpPr>
              <a:spLocks noChangeArrowheads="1"/>
            </p:cNvSpPr>
            <p:nvPr/>
          </p:nvSpPr>
          <p:spPr bwMode="auto">
            <a:xfrm>
              <a:off x="1136" y="3450"/>
              <a:ext cx="526" cy="5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FF"/>
                  </a:solidFill>
                </a:rPr>
                <a:t>硝基苯</a:t>
              </a:r>
            </a:p>
            <a:p>
              <a:pPr eaLnBrk="1" hangingPunct="1"/>
              <a:r>
                <a:rPr lang="zh-CN" altLang="en-US" b="1">
                  <a:solidFill>
                    <a:srgbClr val="0000FF"/>
                  </a:solidFill>
                </a:rPr>
                <a:t>残   酸</a:t>
              </a:r>
            </a:p>
          </p:txBody>
        </p:sp>
        <p:sp>
          <p:nvSpPr>
            <p:cNvPr id="16410" name="Line 148"/>
            <p:cNvSpPr>
              <a:spLocks noChangeShapeType="1"/>
            </p:cNvSpPr>
            <p:nvPr/>
          </p:nvSpPr>
          <p:spPr bwMode="auto">
            <a:xfrm>
              <a:off x="1837" y="3748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1" name="Line 149"/>
            <p:cNvSpPr>
              <a:spLocks noChangeShapeType="1"/>
            </p:cNvSpPr>
            <p:nvPr/>
          </p:nvSpPr>
          <p:spPr bwMode="auto">
            <a:xfrm flipV="1">
              <a:off x="2562" y="3475"/>
              <a:ext cx="318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2" name="Line 150"/>
            <p:cNvSpPr>
              <a:spLocks noChangeShapeType="1"/>
            </p:cNvSpPr>
            <p:nvPr/>
          </p:nvSpPr>
          <p:spPr bwMode="auto">
            <a:xfrm>
              <a:off x="2562" y="3748"/>
              <a:ext cx="318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3" name="Rectangle 151"/>
            <p:cNvSpPr>
              <a:spLocks noChangeArrowheads="1"/>
            </p:cNvSpPr>
            <p:nvPr/>
          </p:nvSpPr>
          <p:spPr bwMode="auto">
            <a:xfrm>
              <a:off x="1837" y="3471"/>
              <a:ext cx="78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3300"/>
                  </a:solidFill>
                </a:rPr>
                <a:t>NaOH</a:t>
              </a:r>
              <a:r>
                <a:rPr lang="zh-CN" altLang="en-US" b="1">
                  <a:solidFill>
                    <a:srgbClr val="FF3300"/>
                  </a:solidFill>
                </a:rPr>
                <a:t>溶液</a:t>
              </a:r>
            </a:p>
          </p:txBody>
        </p:sp>
        <p:sp>
          <p:nvSpPr>
            <p:cNvPr id="16414" name="Rectangle 152"/>
            <p:cNvSpPr>
              <a:spLocks noChangeArrowheads="1"/>
            </p:cNvSpPr>
            <p:nvPr/>
          </p:nvSpPr>
          <p:spPr bwMode="auto">
            <a:xfrm>
              <a:off x="2018" y="3702"/>
              <a:ext cx="38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FF3300"/>
                  </a:solidFill>
                </a:rPr>
                <a:t>分液</a:t>
              </a:r>
            </a:p>
          </p:txBody>
        </p:sp>
        <p:sp>
          <p:nvSpPr>
            <p:cNvPr id="16415" name="Rectangle 153"/>
            <p:cNvSpPr>
              <a:spLocks noChangeArrowheads="1"/>
            </p:cNvSpPr>
            <p:nvPr/>
          </p:nvSpPr>
          <p:spPr bwMode="auto">
            <a:xfrm>
              <a:off x="2801" y="3291"/>
              <a:ext cx="36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/>
                <a:t>上层：</a:t>
              </a:r>
              <a:r>
                <a:rPr lang="en-US" altLang="zh-CN" b="1"/>
                <a:t>Na+,    NO</a:t>
              </a:r>
              <a:r>
                <a:rPr lang="en-US" altLang="zh-CN" b="1" baseline="-25000"/>
                <a:t>3</a:t>
              </a:r>
              <a:r>
                <a:rPr lang="en-US" altLang="zh-CN" b="1" baseline="30000"/>
                <a:t>-</a:t>
              </a:r>
              <a:r>
                <a:rPr lang="en-US" altLang="zh-CN" b="1"/>
                <a:t> ,    SO</a:t>
              </a:r>
              <a:r>
                <a:rPr lang="en-US" altLang="zh-CN" b="1" baseline="-25000"/>
                <a:t>4</a:t>
              </a:r>
              <a:r>
                <a:rPr lang="en-US" altLang="zh-CN" b="1" baseline="30000"/>
                <a:t>2-</a:t>
              </a:r>
              <a:r>
                <a:rPr lang="en-US" altLang="zh-CN" b="1"/>
                <a:t>       OH-</a:t>
              </a:r>
              <a:r>
                <a:rPr lang="zh-CN" altLang="en-US" b="1"/>
                <a:t>等</a:t>
              </a:r>
            </a:p>
          </p:txBody>
        </p:sp>
        <p:sp>
          <p:nvSpPr>
            <p:cNvPr id="16416" name="Rectangle 154"/>
            <p:cNvSpPr>
              <a:spLocks noChangeArrowheads="1"/>
            </p:cNvSpPr>
            <p:nvPr/>
          </p:nvSpPr>
          <p:spPr bwMode="auto">
            <a:xfrm>
              <a:off x="2810" y="3834"/>
              <a:ext cx="11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3300"/>
                  </a:solidFill>
                </a:rPr>
                <a:t>下层：粗硝基苯</a:t>
              </a:r>
            </a:p>
          </p:txBody>
        </p:sp>
      </p:grpSp>
      <p:sp>
        <p:nvSpPr>
          <p:cNvPr id="45211" name="Line 155"/>
          <p:cNvSpPr>
            <a:spLocks noChangeShapeType="1"/>
          </p:cNvSpPr>
          <p:nvPr/>
        </p:nvSpPr>
        <p:spPr bwMode="auto">
          <a:xfrm>
            <a:off x="7428533" y="6287956"/>
            <a:ext cx="115131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45212" name="Text Box 156"/>
          <p:cNvSpPr txBox="1">
            <a:spLocks noChangeArrowheads="1"/>
          </p:cNvSpPr>
          <p:nvPr/>
        </p:nvSpPr>
        <p:spPr bwMode="auto">
          <a:xfrm>
            <a:off x="7238058" y="5859232"/>
            <a:ext cx="1536500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蒸馏水</a:t>
            </a:r>
          </a:p>
        </p:txBody>
      </p:sp>
      <p:sp>
        <p:nvSpPr>
          <p:cNvPr id="45213" name="Line 157"/>
          <p:cNvSpPr>
            <a:spLocks noChangeShapeType="1"/>
          </p:cNvSpPr>
          <p:nvPr/>
        </p:nvSpPr>
        <p:spPr bwMode="auto">
          <a:xfrm>
            <a:off x="8761860" y="6287956"/>
            <a:ext cx="249522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45214" name="Text Box 158"/>
          <p:cNvSpPr txBox="1">
            <a:spLocks noChangeArrowheads="1"/>
          </p:cNvSpPr>
          <p:nvPr/>
        </p:nvSpPr>
        <p:spPr bwMode="auto">
          <a:xfrm>
            <a:off x="8666623" y="5859232"/>
            <a:ext cx="2857128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干燥剂，蒸馏</a:t>
            </a:r>
          </a:p>
        </p:txBody>
      </p:sp>
      <p:sp>
        <p:nvSpPr>
          <p:cNvPr id="45215" name="Rectangle 159"/>
          <p:cNvSpPr>
            <a:spLocks noChangeArrowheads="1"/>
          </p:cNvSpPr>
          <p:nvPr/>
        </p:nvSpPr>
        <p:spPr bwMode="auto">
          <a:xfrm>
            <a:off x="8952334" y="6287956"/>
            <a:ext cx="1766724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3300"/>
                </a:solidFill>
              </a:rPr>
              <a:t>精致硝基苯</a:t>
            </a:r>
          </a:p>
        </p:txBody>
      </p:sp>
      <p:sp>
        <p:nvSpPr>
          <p:cNvPr id="96" name="Text Box 145"/>
          <p:cNvSpPr txBox="1">
            <a:spLocks noChangeArrowheads="1"/>
          </p:cNvSpPr>
          <p:nvPr/>
        </p:nvSpPr>
        <p:spPr bwMode="auto">
          <a:xfrm>
            <a:off x="2285703" y="4330115"/>
            <a:ext cx="7199963" cy="47924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）水浴加热易控制温度，受热均匀。</a:t>
            </a:r>
          </a:p>
        </p:txBody>
      </p:sp>
    </p:spTree>
    <p:extLst>
      <p:ext uri="{BB962C8B-B14F-4D97-AF65-F5344CB8AC3E}">
        <p14:creationId xmlns:p14="http://schemas.microsoft.com/office/powerpoint/2010/main" val="1311263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5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5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97" grpId="0" animBg="1"/>
      <p:bldP spid="45199" grpId="0" animBg="1"/>
      <p:bldP spid="45201" grpId="0" animBg="1"/>
      <p:bldP spid="45211" grpId="0" animBg="1"/>
      <p:bldP spid="45212" grpId="0"/>
      <p:bldP spid="45213" grpId="0" animBg="1"/>
      <p:bldP spid="45214" grpId="0"/>
      <p:bldP spid="45215" grpId="0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334390" y="3934737"/>
            <a:ext cx="1340326" cy="100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336600"/>
                </a:solidFill>
              </a:rPr>
              <a:t>重要的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336600"/>
                </a:solidFill>
              </a:rPr>
              <a:t>硫酸盐</a:t>
            </a:r>
          </a:p>
        </p:txBody>
      </p:sp>
      <p:sp>
        <p:nvSpPr>
          <p:cNvPr id="40963" name="AutoShape 3"/>
          <p:cNvSpPr>
            <a:spLocks/>
          </p:cNvSpPr>
          <p:nvPr/>
        </p:nvSpPr>
        <p:spPr bwMode="auto">
          <a:xfrm>
            <a:off x="1775654" y="2997894"/>
            <a:ext cx="385183" cy="2089634"/>
          </a:xfrm>
          <a:prstGeom prst="leftBrace">
            <a:avLst>
              <a:gd name="adj1" fmla="val 6025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2351311" y="2823850"/>
            <a:ext cx="6785726" cy="306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胆矾</a:t>
            </a:r>
            <a:r>
              <a:rPr lang="en-US" altLang="zh-CN" sz="2400" b="1" dirty="0">
                <a:solidFill>
                  <a:srgbClr val="0000FF"/>
                </a:solidFill>
              </a:rPr>
              <a:t>(CuSO</a:t>
            </a:r>
            <a:r>
              <a:rPr lang="en-US" altLang="zh-CN" sz="2400" b="1" baseline="-30000" dirty="0">
                <a:solidFill>
                  <a:srgbClr val="0000FF"/>
                </a:solidFill>
              </a:rPr>
              <a:t>4</a:t>
            </a:r>
            <a:r>
              <a:rPr lang="en-US" altLang="zh-CN" sz="2400" b="1" dirty="0">
                <a:solidFill>
                  <a:srgbClr val="0000FF"/>
                </a:solidFill>
              </a:rPr>
              <a:t>.5H</a:t>
            </a:r>
            <a:r>
              <a:rPr lang="en-US" altLang="zh-CN" sz="2400" b="1" baseline="-30000" dirty="0">
                <a:solidFill>
                  <a:srgbClr val="0000FF"/>
                </a:solidFill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</a:rPr>
              <a:t>O)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006600"/>
                </a:solidFill>
              </a:rPr>
              <a:t>绿矾</a:t>
            </a:r>
            <a:r>
              <a:rPr lang="en-US" altLang="zh-CN" sz="2400" b="1" dirty="0">
                <a:solidFill>
                  <a:srgbClr val="006600"/>
                </a:solidFill>
              </a:rPr>
              <a:t>(FeSO</a:t>
            </a:r>
            <a:r>
              <a:rPr lang="en-US" altLang="zh-CN" sz="2400" b="1" baseline="-30000" dirty="0">
                <a:solidFill>
                  <a:srgbClr val="006600"/>
                </a:solidFill>
              </a:rPr>
              <a:t>4</a:t>
            </a:r>
            <a:r>
              <a:rPr lang="en-US" altLang="zh-CN" sz="2400" b="1" dirty="0">
                <a:solidFill>
                  <a:srgbClr val="006600"/>
                </a:solidFill>
              </a:rPr>
              <a:t>.7H</a:t>
            </a:r>
            <a:r>
              <a:rPr lang="en-US" altLang="zh-CN" sz="2400" b="1" baseline="-30000" dirty="0">
                <a:solidFill>
                  <a:srgbClr val="006600"/>
                </a:solidFill>
              </a:rPr>
              <a:t>2</a:t>
            </a:r>
            <a:r>
              <a:rPr lang="en-US" altLang="zh-CN" sz="2400" b="1" dirty="0">
                <a:solidFill>
                  <a:srgbClr val="006600"/>
                </a:solidFill>
              </a:rPr>
              <a:t>O) </a:t>
            </a:r>
            <a:r>
              <a:rPr lang="zh-CN" altLang="en-US" sz="2400" b="1" dirty="0">
                <a:solidFill>
                  <a:srgbClr val="006600"/>
                </a:solidFill>
              </a:rPr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生石膏</a:t>
            </a:r>
            <a:r>
              <a:rPr lang="en-US" altLang="zh-CN" sz="2400" b="1" dirty="0"/>
              <a:t>(CaSO</a:t>
            </a:r>
            <a:r>
              <a:rPr lang="en-US" altLang="zh-CN" sz="2400" b="1" baseline="-30000" dirty="0"/>
              <a:t>4</a:t>
            </a:r>
            <a:r>
              <a:rPr lang="en-US" altLang="zh-CN" sz="2400" b="1" dirty="0"/>
              <a:t>.2H</a:t>
            </a:r>
            <a:r>
              <a:rPr lang="en-US" altLang="zh-CN" sz="2400" b="1" baseline="-30000" dirty="0"/>
              <a:t>2</a:t>
            </a:r>
            <a:r>
              <a:rPr lang="en-US" altLang="zh-CN" sz="2400" b="1" dirty="0"/>
              <a:t>O)</a:t>
            </a:r>
            <a:r>
              <a:rPr lang="zh-CN" altLang="en-US" sz="2400" b="1" dirty="0"/>
              <a:t>、　</a:t>
            </a:r>
            <a:r>
              <a:rPr lang="zh-CN" altLang="en-US" sz="2400" b="1" dirty="0">
                <a:solidFill>
                  <a:srgbClr val="FF0000"/>
                </a:solidFill>
              </a:rPr>
              <a:t>钡餐</a:t>
            </a:r>
            <a:r>
              <a:rPr lang="en-US" altLang="zh-CN" sz="2400" b="1" dirty="0">
                <a:solidFill>
                  <a:srgbClr val="FF0000"/>
                </a:solidFill>
              </a:rPr>
              <a:t>-</a:t>
            </a:r>
            <a:r>
              <a:rPr lang="zh-CN" altLang="en-US" sz="2400" b="1" dirty="0">
                <a:solidFill>
                  <a:srgbClr val="FF3300"/>
                </a:solidFill>
              </a:rPr>
              <a:t>重晶石</a:t>
            </a:r>
            <a:r>
              <a:rPr lang="en-US" altLang="zh-CN" sz="2400" b="1" dirty="0"/>
              <a:t>(BaSO</a:t>
            </a:r>
            <a:r>
              <a:rPr lang="en-US" altLang="zh-CN" sz="2400" b="1" baseline="-30000" dirty="0"/>
              <a:t>4</a:t>
            </a:r>
            <a:r>
              <a:rPr lang="en-US" altLang="zh-CN" sz="2400" b="1" dirty="0"/>
              <a:t>) </a:t>
            </a:r>
            <a:r>
              <a:rPr lang="zh-CN" altLang="en-US" sz="2400" b="1" dirty="0"/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明矾</a:t>
            </a:r>
            <a:r>
              <a:rPr lang="en-US" altLang="zh-CN" sz="2400" b="1" dirty="0"/>
              <a:t>[</a:t>
            </a:r>
            <a:r>
              <a:rPr lang="en-US" altLang="zh-CN" sz="2400" b="1" dirty="0" err="1"/>
              <a:t>KAl</a:t>
            </a:r>
            <a:r>
              <a:rPr lang="en-US" altLang="zh-CN" sz="2400" b="1" dirty="0"/>
              <a:t>(SO</a:t>
            </a:r>
            <a:r>
              <a:rPr lang="en-US" altLang="zh-CN" sz="2400" b="1" baseline="-30000" dirty="0"/>
              <a:t>4</a:t>
            </a:r>
            <a:r>
              <a:rPr lang="en-US" altLang="zh-CN" sz="2400" b="1" dirty="0"/>
              <a:t>)</a:t>
            </a:r>
            <a:r>
              <a:rPr lang="en-US" altLang="zh-CN" sz="2400" b="1" baseline="-30000" dirty="0"/>
              <a:t>2</a:t>
            </a:r>
            <a:r>
              <a:rPr lang="en-US" altLang="zh-CN" sz="2400" b="1" dirty="0"/>
              <a:t>.12H</a:t>
            </a:r>
            <a:r>
              <a:rPr lang="en-US" altLang="zh-CN" sz="2400" b="1" baseline="-30000" dirty="0"/>
              <a:t>2</a:t>
            </a:r>
            <a:r>
              <a:rPr lang="en-US" altLang="zh-CN" sz="2400" b="1" dirty="0"/>
              <a:t>O] 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FF3300"/>
                </a:solidFill>
              </a:rPr>
              <a:t>皓矾</a:t>
            </a:r>
            <a:r>
              <a:rPr lang="en-US" altLang="zh-CN" sz="2400" b="1" dirty="0"/>
              <a:t>ZnSO</a:t>
            </a:r>
            <a:r>
              <a:rPr lang="en-US" altLang="zh-CN" sz="2400" b="1" baseline="-30000" dirty="0"/>
              <a:t>4</a:t>
            </a:r>
            <a:r>
              <a:rPr lang="en-US" altLang="zh-CN" sz="2400" b="1" dirty="0"/>
              <a:t>.7H</a:t>
            </a:r>
            <a:r>
              <a:rPr lang="en-US" altLang="zh-CN" sz="2400" b="1" baseline="-30000" dirty="0"/>
              <a:t>2</a:t>
            </a:r>
            <a:r>
              <a:rPr lang="en-US" altLang="zh-CN" sz="2400" b="1" dirty="0"/>
              <a:t>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芒硝：</a:t>
            </a:r>
            <a:r>
              <a:rPr lang="en-US" altLang="zh-CN" sz="2400" b="1" dirty="0"/>
              <a:t>Na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SO</a:t>
            </a:r>
            <a:r>
              <a:rPr lang="en-US" altLang="zh-CN" sz="2400" b="1" baseline="-25000" dirty="0"/>
              <a:t>4</a:t>
            </a:r>
            <a:r>
              <a:rPr lang="en-US" altLang="zh-CN" sz="2400" b="1" dirty="0"/>
              <a:t>·10H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O</a:t>
            </a:r>
            <a:r>
              <a:rPr lang="en-US" altLang="zh-CN" sz="2400" dirty="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容积性泻药：</a:t>
            </a:r>
            <a:r>
              <a:rPr lang="en-US" altLang="zh-CN" sz="2400" b="1" dirty="0"/>
              <a:t>MgSO</a:t>
            </a:r>
            <a:r>
              <a:rPr lang="en-US" altLang="zh-CN" sz="2400" b="1" baseline="-25000" dirty="0"/>
              <a:t>4</a:t>
            </a:r>
            <a:r>
              <a:rPr lang="en-US" altLang="zh-CN" sz="2400" b="1" dirty="0"/>
              <a:t>   Na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SO</a:t>
            </a:r>
            <a:r>
              <a:rPr lang="en-US" altLang="zh-CN" sz="2400" b="1" baseline="-25000" dirty="0"/>
              <a:t>4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334391" y="1"/>
            <a:ext cx="8209087" cy="54080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3300"/>
                </a:solidFill>
                <a:ea typeface="方正综艺简体" pitchFamily="2" charset="-122"/>
              </a:rPr>
              <a:t>探讨：利用废铜屑制取</a:t>
            </a:r>
            <a:r>
              <a:rPr lang="en-US" sz="2800" b="1" dirty="0">
                <a:solidFill>
                  <a:srgbClr val="FF3300"/>
                </a:solidFill>
                <a:ea typeface="方正综艺简体" pitchFamily="2" charset="-122"/>
              </a:rPr>
              <a:t>CuSO</a:t>
            </a:r>
            <a:r>
              <a:rPr lang="en-US" sz="2800" b="1" baseline="-25000" dirty="0">
                <a:solidFill>
                  <a:srgbClr val="FF3300"/>
                </a:solidFill>
                <a:ea typeface="方正综艺简体" pitchFamily="2" charset="-122"/>
              </a:rPr>
              <a:t>4</a:t>
            </a:r>
            <a:r>
              <a:rPr lang="zh-CN" altLang="en-US" sz="2800" b="1" dirty="0">
                <a:solidFill>
                  <a:srgbClr val="FF3300"/>
                </a:solidFill>
                <a:ea typeface="方正综艺简体" pitchFamily="2" charset="-122"/>
              </a:rPr>
              <a:t>的 最好方法</a:t>
            </a:r>
            <a:r>
              <a:rPr lang="en-US" sz="2800" b="1" dirty="0">
                <a:solidFill>
                  <a:srgbClr val="FF3300"/>
                </a:solidFill>
                <a:ea typeface="方正综艺简体" pitchFamily="2" charset="-122"/>
              </a:rPr>
              <a:t>?</a:t>
            </a:r>
          </a:p>
        </p:txBody>
      </p:sp>
      <p:sp>
        <p:nvSpPr>
          <p:cNvPr id="40966" name="Rectangle 9"/>
          <p:cNvSpPr>
            <a:spLocks noChangeArrowheads="1"/>
          </p:cNvSpPr>
          <p:nvPr/>
        </p:nvSpPr>
        <p:spPr bwMode="auto">
          <a:xfrm>
            <a:off x="1102640" y="1916556"/>
            <a:ext cx="10368200" cy="100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6600"/>
                </a:solidFill>
              </a:rPr>
              <a:t>不采用： </a:t>
            </a:r>
            <a:r>
              <a:rPr lang="en-US" altLang="zh-CN" sz="2800" b="1" dirty="0">
                <a:solidFill>
                  <a:srgbClr val="006600"/>
                </a:solidFill>
              </a:rPr>
              <a:t>Cu+2H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4(</a:t>
            </a:r>
            <a:r>
              <a:rPr lang="zh-CN" altLang="en-US" sz="2800" b="1" baseline="-25000" dirty="0">
                <a:solidFill>
                  <a:srgbClr val="006600"/>
                </a:solidFill>
              </a:rPr>
              <a:t>浓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)</a:t>
            </a:r>
            <a:r>
              <a:rPr lang="en-US" altLang="zh-CN" sz="2800" b="1" dirty="0">
                <a:solidFill>
                  <a:srgbClr val="006600"/>
                </a:solidFill>
              </a:rPr>
              <a:t>=CuSO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4</a:t>
            </a:r>
            <a:r>
              <a:rPr lang="en-US" altLang="zh-CN" sz="2800" b="1" dirty="0">
                <a:solidFill>
                  <a:srgbClr val="006600"/>
                </a:solidFill>
              </a:rPr>
              <a:t>+SO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↑+H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             </a:t>
            </a:r>
            <a:r>
              <a:rPr lang="zh-CN" altLang="en-US" sz="2800" b="1" dirty="0">
                <a:solidFill>
                  <a:srgbClr val="006600"/>
                </a:solidFill>
              </a:rPr>
              <a:t>既浪费硫酸又污染环境。 </a:t>
            </a:r>
          </a:p>
        </p:txBody>
      </p:sp>
      <p:sp>
        <p:nvSpPr>
          <p:cNvPr id="19463" name="Rectangle 10"/>
          <p:cNvSpPr>
            <a:spLocks noChangeArrowheads="1"/>
          </p:cNvSpPr>
          <p:nvPr/>
        </p:nvSpPr>
        <p:spPr bwMode="auto">
          <a:xfrm>
            <a:off x="0" y="692310"/>
            <a:ext cx="2446548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FF3300"/>
                </a:solidFill>
              </a:rPr>
              <a:t>最好方法</a:t>
            </a:r>
            <a:r>
              <a:rPr lang="en-US" altLang="zh-CN" sz="2900" b="1">
                <a:solidFill>
                  <a:srgbClr val="FF3300"/>
                </a:solidFill>
              </a:rPr>
              <a:t>----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160837" y="552577"/>
            <a:ext cx="9456036" cy="1432257"/>
            <a:chOff x="0" y="0"/>
            <a:chExt cx="4468" cy="902"/>
          </a:xfrm>
        </p:grpSpPr>
        <p:grpSp>
          <p:nvGrpSpPr>
            <p:cNvPr id="19466" name="Group 9"/>
            <p:cNvGrpSpPr>
              <a:grpSpLocks/>
            </p:cNvGrpSpPr>
            <p:nvPr/>
          </p:nvGrpSpPr>
          <p:grpSpPr bwMode="auto">
            <a:xfrm>
              <a:off x="0" y="0"/>
              <a:ext cx="4468" cy="902"/>
              <a:chOff x="0" y="0"/>
              <a:chExt cx="3316" cy="875"/>
            </a:xfrm>
          </p:grpSpPr>
          <p:sp>
            <p:nvSpPr>
              <p:cNvPr id="19468" name="Rectangl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316" cy="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>
                    <a:solidFill>
                      <a:srgbClr val="000099"/>
                    </a:solidFill>
                  </a:rPr>
                  <a:t>将废铜屑放入稀</a:t>
                </a:r>
                <a:r>
                  <a:rPr lang="en-US" altLang="zh-CN" sz="2800" b="1" dirty="0">
                    <a:solidFill>
                      <a:srgbClr val="000099"/>
                    </a:solidFill>
                  </a:rPr>
                  <a:t>H</a:t>
                </a:r>
                <a:r>
                  <a:rPr lang="en-US" altLang="zh-CN" sz="2800" b="1" baseline="-25000" dirty="0">
                    <a:solidFill>
                      <a:srgbClr val="000099"/>
                    </a:solidFill>
                  </a:rPr>
                  <a:t>2</a:t>
                </a:r>
                <a:r>
                  <a:rPr lang="en-US" altLang="zh-CN" sz="2800" b="1" dirty="0">
                    <a:solidFill>
                      <a:srgbClr val="000099"/>
                    </a:solidFill>
                  </a:rPr>
                  <a:t>SO</a:t>
                </a:r>
                <a:r>
                  <a:rPr lang="en-US" altLang="zh-CN" sz="2800" b="1" baseline="-25000" dirty="0">
                    <a:solidFill>
                      <a:srgbClr val="000099"/>
                    </a:solidFill>
                  </a:rPr>
                  <a:t>4</a:t>
                </a:r>
                <a:r>
                  <a:rPr lang="zh-CN" altLang="en-US" sz="2800" b="1" dirty="0">
                    <a:solidFill>
                      <a:srgbClr val="000099"/>
                    </a:solidFill>
                  </a:rPr>
                  <a:t>中加热，同时不断地通入</a:t>
                </a:r>
                <a:r>
                  <a:rPr lang="en-US" altLang="zh-CN" sz="2800" b="1" dirty="0">
                    <a:solidFill>
                      <a:srgbClr val="000099"/>
                    </a:solidFill>
                  </a:rPr>
                  <a:t>O</a:t>
                </a:r>
                <a:r>
                  <a:rPr lang="en-US" altLang="zh-CN" sz="2800" b="1" baseline="-25000" dirty="0">
                    <a:solidFill>
                      <a:srgbClr val="000099"/>
                    </a:solidFill>
                  </a:rPr>
                  <a:t>2</a:t>
                </a:r>
                <a:r>
                  <a:rPr lang="en-US" altLang="zh-CN" sz="2800" b="1" dirty="0">
                    <a:solidFill>
                      <a:srgbClr val="000099"/>
                    </a:solidFill>
                  </a:rPr>
                  <a:t>.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dirty="0">
                    <a:solidFill>
                      <a:srgbClr val="000099"/>
                    </a:solidFill>
                  </a:rPr>
                  <a:t>       2Cu+O</a:t>
                </a:r>
                <a:r>
                  <a:rPr lang="en-US" altLang="zh-CN" sz="2800" b="1" baseline="-25000" dirty="0">
                    <a:solidFill>
                      <a:srgbClr val="000099"/>
                    </a:solidFill>
                  </a:rPr>
                  <a:t>2</a:t>
                </a:r>
                <a:r>
                  <a:rPr lang="en-US" altLang="zh-CN" sz="2800" b="1" dirty="0">
                    <a:solidFill>
                      <a:srgbClr val="000099"/>
                    </a:solidFill>
                  </a:rPr>
                  <a:t>  = 2CuO   CuO+H</a:t>
                </a:r>
                <a:r>
                  <a:rPr lang="en-US" altLang="zh-CN" sz="2800" b="1" baseline="-25000" dirty="0">
                    <a:solidFill>
                      <a:srgbClr val="000099"/>
                    </a:solidFill>
                  </a:rPr>
                  <a:t>2</a:t>
                </a:r>
                <a:r>
                  <a:rPr lang="en-US" altLang="zh-CN" sz="2800" b="1" dirty="0">
                    <a:solidFill>
                      <a:srgbClr val="000099"/>
                    </a:solidFill>
                  </a:rPr>
                  <a:t>SO</a:t>
                </a:r>
                <a:r>
                  <a:rPr lang="en-US" altLang="zh-CN" sz="2800" b="1" baseline="-25000" dirty="0">
                    <a:solidFill>
                      <a:srgbClr val="000099"/>
                    </a:solidFill>
                  </a:rPr>
                  <a:t>4</a:t>
                </a:r>
                <a:r>
                  <a:rPr lang="en-US" altLang="zh-CN" sz="2800" b="1" dirty="0">
                    <a:solidFill>
                      <a:srgbClr val="000099"/>
                    </a:solidFill>
                  </a:rPr>
                  <a:t>=CuSO</a:t>
                </a:r>
                <a:r>
                  <a:rPr lang="en-US" altLang="zh-CN" sz="2800" b="1" baseline="-25000" dirty="0">
                    <a:solidFill>
                      <a:srgbClr val="000099"/>
                    </a:solidFill>
                  </a:rPr>
                  <a:t>4</a:t>
                </a:r>
                <a:r>
                  <a:rPr lang="en-US" altLang="zh-CN" sz="2800" b="1" dirty="0">
                    <a:solidFill>
                      <a:srgbClr val="000099"/>
                    </a:solidFill>
                  </a:rPr>
                  <a:t>+H</a:t>
                </a:r>
                <a:r>
                  <a:rPr lang="en-US" altLang="zh-CN" sz="2800" b="1" baseline="-25000" dirty="0">
                    <a:solidFill>
                      <a:srgbClr val="000099"/>
                    </a:solidFill>
                  </a:rPr>
                  <a:t>2</a:t>
                </a:r>
                <a:r>
                  <a:rPr lang="en-US" altLang="zh-CN" sz="2800" b="1" dirty="0">
                    <a:solidFill>
                      <a:srgbClr val="000099"/>
                    </a:solidFill>
                  </a:rPr>
                  <a:t>O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dirty="0">
                    <a:solidFill>
                      <a:srgbClr val="000099"/>
                    </a:solidFill>
                  </a:rPr>
                  <a:t>       </a:t>
                </a:r>
                <a:r>
                  <a:rPr lang="zh-CN" altLang="en-US" sz="2800" b="1" dirty="0">
                    <a:solidFill>
                      <a:srgbClr val="FF3300"/>
                    </a:solidFill>
                  </a:rPr>
                  <a:t>总：</a:t>
                </a:r>
                <a:r>
                  <a:rPr lang="en-US" altLang="zh-CN" sz="2800" b="1" dirty="0">
                    <a:solidFill>
                      <a:srgbClr val="FF3300"/>
                    </a:solidFill>
                  </a:rPr>
                  <a:t>2Cu+O</a:t>
                </a:r>
                <a:r>
                  <a:rPr lang="en-US" altLang="zh-CN" sz="2800" b="1" baseline="-25000" dirty="0">
                    <a:solidFill>
                      <a:srgbClr val="FF3300"/>
                    </a:solidFill>
                  </a:rPr>
                  <a:t>2</a:t>
                </a:r>
                <a:r>
                  <a:rPr lang="en-US" altLang="zh-CN" sz="2800" b="1" dirty="0">
                    <a:solidFill>
                      <a:srgbClr val="FF3300"/>
                    </a:solidFill>
                  </a:rPr>
                  <a:t>+2H</a:t>
                </a:r>
                <a:r>
                  <a:rPr lang="en-US" altLang="zh-CN" sz="2800" b="1" baseline="-25000" dirty="0">
                    <a:solidFill>
                      <a:srgbClr val="FF3300"/>
                    </a:solidFill>
                  </a:rPr>
                  <a:t>2</a:t>
                </a:r>
                <a:r>
                  <a:rPr lang="en-US" altLang="zh-CN" sz="2800" b="1" dirty="0">
                    <a:solidFill>
                      <a:srgbClr val="FF3300"/>
                    </a:solidFill>
                  </a:rPr>
                  <a:t>SO</a:t>
                </a:r>
                <a:r>
                  <a:rPr lang="en-US" altLang="zh-CN" sz="2800" b="1" baseline="-25000" dirty="0">
                    <a:solidFill>
                      <a:srgbClr val="FF3300"/>
                    </a:solidFill>
                  </a:rPr>
                  <a:t>4</a:t>
                </a:r>
                <a:r>
                  <a:rPr lang="en-US" altLang="zh-CN" sz="2800" b="1" dirty="0">
                    <a:solidFill>
                      <a:srgbClr val="FF3300"/>
                    </a:solidFill>
                  </a:rPr>
                  <a:t>=2CuSO</a:t>
                </a:r>
                <a:r>
                  <a:rPr lang="en-US" altLang="zh-CN" sz="2800" b="1" baseline="-25000" dirty="0">
                    <a:solidFill>
                      <a:srgbClr val="FF3300"/>
                    </a:solidFill>
                  </a:rPr>
                  <a:t>4</a:t>
                </a:r>
                <a:r>
                  <a:rPr lang="en-US" altLang="zh-CN" sz="2800" b="1" dirty="0">
                    <a:solidFill>
                      <a:srgbClr val="FF3300"/>
                    </a:solidFill>
                  </a:rPr>
                  <a:t>+2H</a:t>
                </a:r>
                <a:r>
                  <a:rPr lang="en-US" altLang="zh-CN" sz="2800" b="1" baseline="-25000" dirty="0">
                    <a:solidFill>
                      <a:srgbClr val="FF3300"/>
                    </a:solidFill>
                  </a:rPr>
                  <a:t>2</a:t>
                </a:r>
                <a:r>
                  <a:rPr lang="en-US" altLang="zh-CN" sz="2800" b="1" dirty="0">
                    <a:solidFill>
                      <a:srgbClr val="FF3300"/>
                    </a:solidFill>
                  </a:rPr>
                  <a:t>O     </a:t>
                </a:r>
                <a:r>
                  <a:rPr lang="en-US" altLang="zh-CN" sz="2800" b="1" dirty="0">
                    <a:solidFill>
                      <a:srgbClr val="000099"/>
                    </a:solidFill>
                  </a:rPr>
                  <a:t>  </a:t>
                </a:r>
              </a:p>
            </p:txBody>
          </p:sp>
          <p:sp>
            <p:nvSpPr>
              <p:cNvPr id="19469" name="AutoShape 8"/>
              <p:cNvSpPr>
                <a:spLocks noChangeArrowheads="1"/>
              </p:cNvSpPr>
              <p:nvPr/>
            </p:nvSpPr>
            <p:spPr bwMode="auto">
              <a:xfrm>
                <a:off x="709" y="306"/>
                <a:ext cx="90" cy="45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</p:grpSp>
        <p:sp>
          <p:nvSpPr>
            <p:cNvPr id="19467" name="AutoShape 11"/>
            <p:cNvSpPr>
              <a:spLocks noChangeArrowheads="1"/>
            </p:cNvSpPr>
            <p:nvPr/>
          </p:nvSpPr>
          <p:spPr bwMode="auto">
            <a:xfrm>
              <a:off x="1904" y="544"/>
              <a:ext cx="91" cy="91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sp>
        <p:nvSpPr>
          <p:cNvPr id="40973" name="Text Box 13"/>
          <p:cNvSpPr txBox="1">
            <a:spLocks noChangeArrowheads="1"/>
          </p:cNvSpPr>
          <p:nvPr/>
        </p:nvSpPr>
        <p:spPr bwMode="auto">
          <a:xfrm>
            <a:off x="2355949" y="5888418"/>
            <a:ext cx="7418630" cy="103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  <a:ea typeface="楷体_GB2312" pitchFamily="49" charset="-122"/>
              </a:rPr>
              <a:t>锌钡白</a:t>
            </a:r>
            <a:r>
              <a:rPr lang="en-US" altLang="zh-CN" sz="2400" b="1" dirty="0">
                <a:ea typeface="楷体_GB2312" pitchFamily="49" charset="-122"/>
              </a:rPr>
              <a:t>------- </a:t>
            </a:r>
            <a:r>
              <a:rPr lang="en-US" altLang="zh-CN" sz="2400" b="1" dirty="0"/>
              <a:t>BaSO</a:t>
            </a:r>
            <a:r>
              <a:rPr lang="en-US" altLang="zh-CN" sz="2400" b="1" baseline="-25000" dirty="0"/>
              <a:t>4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和</a:t>
            </a:r>
            <a:r>
              <a:rPr lang="en-US" altLang="zh-CN" sz="2400" b="1" dirty="0" err="1"/>
              <a:t>ZnS</a:t>
            </a:r>
            <a:r>
              <a:rPr lang="zh-CN" altLang="en-US" sz="2400" b="1" dirty="0"/>
              <a:t>的混合物，</a:t>
            </a:r>
            <a:r>
              <a:rPr lang="zh-CN" altLang="en-US" sz="2400" b="1" dirty="0">
                <a:ea typeface="楷体_GB2312" pitchFamily="49" charset="-122"/>
              </a:rPr>
              <a:t>白色颜料 </a:t>
            </a:r>
            <a:endParaRPr lang="zh-CN" altLang="en-US" sz="2400" b="1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/>
              <a:t>(BaSO4</a:t>
            </a:r>
            <a:r>
              <a:rPr lang="zh-CN" altLang="en-US" sz="2400" b="1" dirty="0"/>
              <a:t>占</a:t>
            </a:r>
            <a:r>
              <a:rPr lang="en-US" altLang="zh-CN" sz="2400" b="1" dirty="0"/>
              <a:t>70%</a:t>
            </a:r>
            <a:r>
              <a:rPr lang="zh-CN" altLang="en-US" sz="2400" b="1" dirty="0"/>
              <a:t>，</a:t>
            </a:r>
            <a:r>
              <a:rPr lang="en-US" altLang="zh-CN" sz="2400" b="1" dirty="0" err="1"/>
              <a:t>ZnS</a:t>
            </a:r>
            <a:r>
              <a:rPr lang="zh-CN" altLang="en-US" sz="2400" b="1" dirty="0"/>
              <a:t>占</a:t>
            </a:r>
            <a:r>
              <a:rPr lang="en-US" altLang="zh-CN" sz="2400" b="1" dirty="0"/>
              <a:t>30%)</a:t>
            </a:r>
            <a:r>
              <a:rPr lang="en-US" altLang="zh-C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496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autoUpdateAnimBg="0"/>
      <p:bldP spid="40963" grpId="0" animBg="1" autoUpdateAnimBg="0"/>
      <p:bldP spid="40964" grpId="0" build="p" autoUpdateAnimBg="0"/>
      <p:bldP spid="40966" grpId="0" autoUpdateAnimBg="0"/>
      <p:bldP spid="40973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0" y="692310"/>
            <a:ext cx="5790446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900" b="1">
                <a:solidFill>
                  <a:srgbClr val="000099"/>
                </a:solidFill>
              </a:rPr>
              <a:t>    ⑴  氨氧化生成一氧化氮  </a:t>
            </a:r>
            <a:endParaRPr lang="zh-CN" altLang="en-US" sz="2900" b="1">
              <a:solidFill>
                <a:srgbClr val="000099"/>
              </a:solidFill>
              <a:ea typeface="楷体_GB2312" pitchFamily="49" charset="-122"/>
            </a:endParaRP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0" y="0"/>
            <a:ext cx="10666611" cy="771633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50000">
                <a:schemeClr val="bg1"/>
              </a:gs>
              <a:gs pos="100000">
                <a:srgbClr val="9999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300" b="1">
                <a:solidFill>
                  <a:srgbClr val="FF0000"/>
                </a:solidFill>
                <a:ea typeface="隶书" pitchFamily="49" charset="-122"/>
              </a:rPr>
              <a:t>硝酸的工业制法－</a:t>
            </a:r>
            <a:r>
              <a:rPr lang="zh-CN" altLang="en-US" sz="3800" b="1">
                <a:solidFill>
                  <a:srgbClr val="FF0000"/>
                </a:solidFill>
                <a:ea typeface="隶书" pitchFamily="49" charset="-122"/>
              </a:rPr>
              <a:t>氨的催化氧化法</a:t>
            </a:r>
            <a:endParaRPr lang="zh-CN" altLang="en-US" b="1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34390" y="1916557"/>
            <a:ext cx="6806314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900" b="1">
                <a:solidFill>
                  <a:srgbClr val="000099"/>
                </a:solidFill>
              </a:rPr>
              <a:t>    ⑵ 一氧化氮的氧化和硝酸的生成</a:t>
            </a:r>
            <a:endParaRPr lang="zh-CN" altLang="en-US" sz="2400" b="1">
              <a:solidFill>
                <a:srgbClr val="000099"/>
              </a:solidFill>
            </a:endParaRP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5902616" y="2708902"/>
            <a:ext cx="3047603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900" b="1">
                <a:solidFill>
                  <a:srgbClr val="003300"/>
                </a:solidFill>
              </a:rPr>
              <a:t> </a:t>
            </a:r>
            <a:r>
              <a:rPr lang="zh-CN" altLang="en-US" sz="2400" b="1">
                <a:solidFill>
                  <a:srgbClr val="003300"/>
                </a:solidFill>
              </a:rPr>
              <a:t>（</a:t>
            </a:r>
            <a:r>
              <a:rPr lang="zh-CN" altLang="en-US" sz="2900" b="1">
                <a:solidFill>
                  <a:srgbClr val="003300"/>
                </a:solidFill>
                <a:ea typeface="楷体_GB2312" pitchFamily="49" charset="-122"/>
              </a:rPr>
              <a:t>循环使用</a:t>
            </a:r>
            <a:r>
              <a:rPr lang="zh-CN" altLang="en-US" sz="2400" b="1">
                <a:solidFill>
                  <a:srgbClr val="003300"/>
                </a:solidFill>
                <a:ea typeface="楷体_GB2312" pitchFamily="49" charset="-122"/>
              </a:rPr>
              <a:t>）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4846537" y="4268188"/>
            <a:ext cx="7343877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900" b="1">
                <a:solidFill>
                  <a:srgbClr val="FF0000"/>
                </a:solidFill>
              </a:rPr>
              <a:t>   ⑵ </a:t>
            </a:r>
            <a:r>
              <a:rPr lang="zh-CN" altLang="en-US" sz="2900" b="1">
                <a:solidFill>
                  <a:srgbClr val="FF0000"/>
                </a:solidFill>
                <a:ea typeface="楷体_GB2312" pitchFamily="49" charset="-122"/>
              </a:rPr>
              <a:t>怎样制得</a:t>
            </a:r>
            <a:r>
              <a:rPr lang="en-US" altLang="zh-CN" sz="2900" b="1">
                <a:solidFill>
                  <a:srgbClr val="FF0000"/>
                </a:solidFill>
                <a:ea typeface="楷体_GB2312" pitchFamily="49" charset="-122"/>
              </a:rPr>
              <a:t>96%</a:t>
            </a:r>
            <a:r>
              <a:rPr lang="zh-CN" altLang="en-US" sz="2900" b="1">
                <a:solidFill>
                  <a:srgbClr val="FF0000"/>
                </a:solidFill>
                <a:ea typeface="楷体_GB2312" pitchFamily="49" charset="-122"/>
              </a:rPr>
              <a:t>以上的浓硝酸？</a:t>
            </a: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814811" y="2277002"/>
            <a:ext cx="1066661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>
                <a:ea typeface="楷体_GB2312" pitchFamily="49" charset="-122"/>
              </a:rPr>
              <a:t>2NO + O</a:t>
            </a:r>
            <a:r>
              <a:rPr lang="en-US" altLang="zh-CN" sz="2900" b="1" baseline="-25000">
                <a:ea typeface="楷体_GB2312" pitchFamily="49" charset="-122"/>
              </a:rPr>
              <a:t>2 </a:t>
            </a:r>
            <a:r>
              <a:rPr lang="en-US" altLang="zh-CN" sz="2900" b="1">
                <a:ea typeface="楷体_GB2312" pitchFamily="49" charset="-122"/>
              </a:rPr>
              <a:t>= 2NO</a:t>
            </a:r>
            <a:r>
              <a:rPr lang="en-US" altLang="zh-CN" sz="2900" b="1" baseline="-25000">
                <a:ea typeface="楷体_GB2312" pitchFamily="49" charset="-122"/>
              </a:rPr>
              <a:t>2</a:t>
            </a:r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719573" y="2781944"/>
            <a:ext cx="5384099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>
                <a:ea typeface="楷体_GB2312" pitchFamily="49" charset="-122"/>
              </a:rPr>
              <a:t>3NO</a:t>
            </a:r>
            <a:r>
              <a:rPr lang="en-US" altLang="zh-CN" sz="2900" b="1" baseline="-25000">
                <a:ea typeface="楷体_GB2312" pitchFamily="49" charset="-122"/>
              </a:rPr>
              <a:t>2</a:t>
            </a:r>
            <a:r>
              <a:rPr lang="en-US" altLang="zh-CN" sz="2900" b="1">
                <a:ea typeface="楷体_GB2312" pitchFamily="49" charset="-122"/>
              </a:rPr>
              <a:t> + H</a:t>
            </a:r>
            <a:r>
              <a:rPr lang="en-US" altLang="zh-CN" sz="2900" b="1" baseline="-25000">
                <a:ea typeface="楷体_GB2312" pitchFamily="49" charset="-122"/>
              </a:rPr>
              <a:t>2</a:t>
            </a:r>
            <a:r>
              <a:rPr lang="en-US" altLang="zh-CN" sz="2900" b="1">
                <a:ea typeface="楷体_GB2312" pitchFamily="49" charset="-122"/>
              </a:rPr>
              <a:t>O</a:t>
            </a:r>
            <a:r>
              <a:rPr lang="en-US" altLang="zh-CN" sz="2900" b="1" baseline="-25000">
                <a:ea typeface="楷体_GB2312" pitchFamily="49" charset="-122"/>
              </a:rPr>
              <a:t> </a:t>
            </a:r>
            <a:r>
              <a:rPr lang="en-US" altLang="zh-CN" sz="2900" b="1">
                <a:ea typeface="楷体_GB2312" pitchFamily="49" charset="-122"/>
              </a:rPr>
              <a:t>= 2HNO</a:t>
            </a:r>
            <a:r>
              <a:rPr lang="en-US" altLang="zh-CN" sz="2900" b="1" baseline="-25000">
                <a:ea typeface="楷体_GB2312" pitchFamily="49" charset="-122"/>
              </a:rPr>
              <a:t>3 </a:t>
            </a:r>
            <a:r>
              <a:rPr lang="en-US" altLang="zh-CN" sz="2900" b="1">
                <a:ea typeface="楷体_GB2312" pitchFamily="49" charset="-122"/>
              </a:rPr>
              <a:t>+ NO</a:t>
            </a:r>
          </a:p>
        </p:txBody>
      </p:sp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5134365" y="692310"/>
            <a:ext cx="1726975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900" b="1">
                <a:solidFill>
                  <a:srgbClr val="009900"/>
                </a:solidFill>
                <a:ea typeface="楷体_GB2312" pitchFamily="49" charset="-122"/>
              </a:rPr>
              <a:t>氧化炉</a:t>
            </a:r>
            <a:endParaRPr lang="zh-CN" altLang="en-US" sz="2400" b="1">
              <a:solidFill>
                <a:srgbClr val="009900"/>
              </a:solidFill>
              <a:ea typeface="楷体_GB2312" pitchFamily="49" charset="-122"/>
            </a:endParaRPr>
          </a:p>
        </p:txBody>
      </p:sp>
      <p:sp>
        <p:nvSpPr>
          <p:cNvPr id="23567" name="Text Box 15"/>
          <p:cNvSpPr txBox="1">
            <a:spLocks noChangeArrowheads="1"/>
          </p:cNvSpPr>
          <p:nvPr/>
        </p:nvSpPr>
        <p:spPr bwMode="auto">
          <a:xfrm>
            <a:off x="7056048" y="1845102"/>
            <a:ext cx="1726975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900" b="1">
                <a:solidFill>
                  <a:srgbClr val="009900"/>
                </a:solidFill>
                <a:ea typeface="楷体_GB2312" pitchFamily="49" charset="-122"/>
              </a:rPr>
              <a:t>吸收塔</a:t>
            </a:r>
            <a:endParaRPr lang="zh-CN" altLang="en-US" sz="2400" b="1">
              <a:solidFill>
                <a:srgbClr val="009900"/>
              </a:solidFill>
              <a:ea typeface="楷体_GB2312" pitchFamily="49" charset="-122"/>
            </a:endParaRPr>
          </a:p>
        </p:txBody>
      </p:sp>
      <p:sp>
        <p:nvSpPr>
          <p:cNvPr id="23568" name="Text Box 16"/>
          <p:cNvSpPr txBox="1">
            <a:spLocks noChangeArrowheads="1"/>
          </p:cNvSpPr>
          <p:nvPr/>
        </p:nvSpPr>
        <p:spPr bwMode="auto">
          <a:xfrm>
            <a:off x="3407390" y="2997894"/>
            <a:ext cx="1726975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100" b="1">
                <a:solidFill>
                  <a:srgbClr val="FF3300"/>
                </a:solidFill>
              </a:rPr>
              <a:t>(</a:t>
            </a:r>
            <a:r>
              <a:rPr lang="en-US" altLang="zh-CN" sz="2900" b="1">
                <a:solidFill>
                  <a:srgbClr val="FF3300"/>
                </a:solidFill>
              </a:rPr>
              <a:t> </a:t>
            </a:r>
            <a:r>
              <a:rPr lang="en-US" altLang="zh-CN" sz="2400" b="1">
                <a:solidFill>
                  <a:srgbClr val="FF3300"/>
                </a:solidFill>
              </a:rPr>
              <a:t>50%)</a:t>
            </a:r>
            <a:endParaRPr lang="en-US" altLang="zh-CN" sz="2400" b="1">
              <a:solidFill>
                <a:srgbClr val="FF3300"/>
              </a:solidFill>
              <a:ea typeface="楷体_GB2312" pitchFamily="49" charset="-122"/>
            </a:endParaRPr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1" y="3277359"/>
            <a:ext cx="7997843" cy="189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900" b="1">
                <a:ea typeface="楷体_GB2312" pitchFamily="49" charset="-122"/>
              </a:rPr>
              <a:t>由于</a:t>
            </a:r>
            <a:r>
              <a:rPr lang="en-US" altLang="zh-CN" sz="2900" b="1">
                <a:ea typeface="楷体_GB2312" pitchFamily="49" charset="-122"/>
              </a:rPr>
              <a:t>NO</a:t>
            </a:r>
            <a:r>
              <a:rPr lang="zh-CN" altLang="en-US" sz="2900" b="1">
                <a:ea typeface="楷体_GB2312" pitchFamily="49" charset="-122"/>
              </a:rPr>
              <a:t>的循环使用，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900" b="1">
                <a:ea typeface="楷体_GB2312" pitchFamily="49" charset="-122"/>
              </a:rPr>
              <a:t>    </a:t>
            </a:r>
            <a:r>
              <a:rPr lang="en-US" altLang="zh-CN" sz="2900" b="1">
                <a:ea typeface="楷体_GB2312" pitchFamily="49" charset="-122"/>
              </a:rPr>
              <a:t>NH</a:t>
            </a:r>
            <a:r>
              <a:rPr lang="en-US" altLang="zh-CN" sz="2900" b="1" baseline="-25000">
                <a:ea typeface="楷体_GB2312" pitchFamily="49" charset="-122"/>
              </a:rPr>
              <a:t>3</a:t>
            </a:r>
            <a:r>
              <a:rPr lang="en-US" altLang="zh-CN" sz="2900" b="1">
                <a:ea typeface="楷体_GB2312" pitchFamily="49" charset="-122"/>
              </a:rPr>
              <a:t>      ~        HNO</a:t>
            </a:r>
            <a:r>
              <a:rPr lang="en-US" altLang="zh-CN" sz="2900" b="1" baseline="-25000">
                <a:ea typeface="楷体_GB2312" pitchFamily="49" charset="-122"/>
              </a:rPr>
              <a:t>3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>
                <a:ea typeface="楷体_GB2312" pitchFamily="49" charset="-122"/>
              </a:rPr>
              <a:t>   </a:t>
            </a:r>
            <a:r>
              <a:rPr lang="en-US" altLang="zh-CN" sz="2900" b="1">
                <a:solidFill>
                  <a:srgbClr val="003300"/>
                </a:solidFill>
                <a:ea typeface="楷体_GB2312" pitchFamily="49" charset="-122"/>
              </a:rPr>
              <a:t>1mol                  1mol </a:t>
            </a:r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624336" y="4869991"/>
            <a:ext cx="10666611" cy="189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900" b="1"/>
              <a:t> </a:t>
            </a:r>
            <a:r>
              <a:rPr lang="en-US" altLang="zh-CN" sz="2400" b="1"/>
              <a:t>50%</a:t>
            </a:r>
            <a:r>
              <a:rPr lang="en-US" altLang="zh-CN" sz="2900" b="1"/>
              <a:t> </a:t>
            </a:r>
            <a:r>
              <a:rPr lang="en-US" altLang="zh-CN" sz="2900" b="1">
                <a:ea typeface="楷体_GB2312" pitchFamily="49" charset="-122"/>
              </a:rPr>
              <a:t>HNO</a:t>
            </a:r>
            <a:r>
              <a:rPr lang="en-US" altLang="zh-CN" sz="2900" b="1" baseline="-25000">
                <a:ea typeface="楷体_GB2312" pitchFamily="49" charset="-122"/>
              </a:rPr>
              <a:t>3                                                                     </a:t>
            </a:r>
            <a:r>
              <a:rPr lang="en-US" altLang="zh-CN" sz="2400" b="1"/>
              <a:t>96%</a:t>
            </a:r>
            <a:r>
              <a:rPr lang="en-US" altLang="zh-CN" sz="2900" b="1"/>
              <a:t> </a:t>
            </a:r>
            <a:r>
              <a:rPr lang="en-US" altLang="zh-CN" sz="2900" b="1">
                <a:ea typeface="楷体_GB2312" pitchFamily="49" charset="-122"/>
              </a:rPr>
              <a:t>HNO</a:t>
            </a:r>
            <a:r>
              <a:rPr lang="en-US" altLang="zh-CN" sz="2900" b="1" baseline="-25000">
                <a:ea typeface="楷体_GB2312" pitchFamily="49" charset="-122"/>
              </a:rPr>
              <a:t>3</a:t>
            </a:r>
            <a:endParaRPr lang="en-US" altLang="zh-CN" sz="2900" b="1"/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2900" b="1"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900" b="1">
              <a:ea typeface="楷体_GB2312" pitchFamily="49" charset="-122"/>
            </a:endParaRPr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>
            <a:off x="3250777" y="5335235"/>
            <a:ext cx="35555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555537" y="4649275"/>
            <a:ext cx="3547072" cy="1376681"/>
            <a:chOff x="1536" y="3504"/>
            <a:chExt cx="1676" cy="867"/>
          </a:xfrm>
        </p:grpSpPr>
        <p:sp>
          <p:nvSpPr>
            <p:cNvPr id="47128" name="Rectangle 21"/>
            <p:cNvSpPr>
              <a:spLocks noChangeArrowheads="1"/>
            </p:cNvSpPr>
            <p:nvPr/>
          </p:nvSpPr>
          <p:spPr bwMode="auto">
            <a:xfrm>
              <a:off x="1536" y="3504"/>
              <a:ext cx="1676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solidFill>
                    <a:srgbClr val="000099"/>
                  </a:solidFill>
                  <a:ea typeface="楷体_GB2312" pitchFamily="49" charset="-122"/>
                </a:rPr>
                <a:t>硝酸镁（或浓硫酸）</a:t>
              </a:r>
            </a:p>
          </p:txBody>
        </p:sp>
        <p:sp>
          <p:nvSpPr>
            <p:cNvPr id="47129" name="Text Box 22"/>
            <p:cNvSpPr txBox="1">
              <a:spLocks noChangeArrowheads="1"/>
            </p:cNvSpPr>
            <p:nvPr/>
          </p:nvSpPr>
          <p:spPr bwMode="auto">
            <a:xfrm>
              <a:off x="1728" y="4032"/>
              <a:ext cx="793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solidFill>
                    <a:srgbClr val="000099"/>
                  </a:solidFill>
                  <a:ea typeface="楷体_GB2312" pitchFamily="49" charset="-122"/>
                </a:rPr>
                <a:t>蒸馏浓缩</a:t>
              </a:r>
            </a:p>
          </p:txBody>
        </p:sp>
      </p:grpSp>
      <p:sp>
        <p:nvSpPr>
          <p:cNvPr id="47120" name="AutoShape 23">
            <a:hlinkClick r:id="rId2" action="ppaction://hlinkfile" highlightClick="1"/>
          </p:cNvPr>
          <p:cNvSpPr>
            <a:spLocks noChangeArrowheads="1"/>
          </p:cNvSpPr>
          <p:nvPr/>
        </p:nvSpPr>
        <p:spPr bwMode="auto">
          <a:xfrm>
            <a:off x="10512115" y="0"/>
            <a:ext cx="609521" cy="457306"/>
          </a:xfrm>
          <a:prstGeom prst="actionButtonForwardNex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1495317" y="5857123"/>
            <a:ext cx="7246523" cy="1002465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 dirty="0">
                <a:solidFill>
                  <a:srgbClr val="FFFF00"/>
                </a:solidFill>
                <a:ea typeface="楷体_GB2312" pitchFamily="49" charset="-122"/>
              </a:rPr>
              <a:t>NO+NO</a:t>
            </a:r>
            <a:r>
              <a:rPr lang="en-US" altLang="zh-CN" sz="2900" b="1" baseline="-25000" dirty="0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en-US" altLang="zh-CN" sz="2900" b="1" dirty="0">
                <a:solidFill>
                  <a:srgbClr val="FFFF00"/>
                </a:solidFill>
                <a:ea typeface="楷体_GB2312" pitchFamily="49" charset="-122"/>
              </a:rPr>
              <a:t> +2 </a:t>
            </a:r>
            <a:r>
              <a:rPr lang="en-US" altLang="zh-CN" sz="2900" b="1" dirty="0" err="1">
                <a:solidFill>
                  <a:srgbClr val="FFFF00"/>
                </a:solidFill>
                <a:ea typeface="楷体_GB2312" pitchFamily="49" charset="-122"/>
              </a:rPr>
              <a:t>NaOH</a:t>
            </a:r>
            <a:r>
              <a:rPr lang="en-US" altLang="zh-CN" sz="2900" b="1" dirty="0">
                <a:solidFill>
                  <a:srgbClr val="FFFF00"/>
                </a:solidFill>
                <a:ea typeface="楷体_GB2312" pitchFamily="49" charset="-122"/>
              </a:rPr>
              <a:t> = 2NaNO</a:t>
            </a:r>
            <a:r>
              <a:rPr lang="en-US" altLang="zh-CN" sz="2900" b="1" baseline="-25000" dirty="0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en-US" altLang="zh-CN" sz="2900" b="1" dirty="0">
                <a:solidFill>
                  <a:srgbClr val="FFFF00"/>
                </a:solidFill>
                <a:ea typeface="楷体_GB2312" pitchFamily="49" charset="-122"/>
              </a:rPr>
              <a:t>+ H</a:t>
            </a:r>
            <a:r>
              <a:rPr lang="en-US" altLang="zh-CN" sz="2900" b="1" baseline="-25000" dirty="0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en-US" altLang="zh-CN" sz="2900" b="1" dirty="0">
                <a:solidFill>
                  <a:srgbClr val="FFFF00"/>
                </a:solidFill>
                <a:ea typeface="楷体_GB2312" pitchFamily="49" charset="-122"/>
              </a:rPr>
              <a:t>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00" b="1" dirty="0">
                <a:solidFill>
                  <a:srgbClr val="FFFF00"/>
                </a:solidFill>
              </a:rPr>
              <a:t>NO</a:t>
            </a:r>
            <a:r>
              <a:rPr lang="en-US" altLang="zh-CN" sz="2900" b="1" baseline="-25000" dirty="0">
                <a:solidFill>
                  <a:srgbClr val="FFFF00"/>
                </a:solidFill>
              </a:rPr>
              <a:t>2 </a:t>
            </a:r>
            <a:r>
              <a:rPr lang="en-US" altLang="zh-CN" sz="2900" b="1" dirty="0">
                <a:solidFill>
                  <a:srgbClr val="FFFF00"/>
                </a:solidFill>
              </a:rPr>
              <a:t>+2 </a:t>
            </a:r>
            <a:r>
              <a:rPr lang="en-US" altLang="zh-CN" sz="2900" b="1" dirty="0" err="1">
                <a:solidFill>
                  <a:srgbClr val="FFFF00"/>
                </a:solidFill>
              </a:rPr>
              <a:t>NaOH</a:t>
            </a:r>
            <a:r>
              <a:rPr lang="en-US" altLang="zh-CN" sz="2900" b="1" dirty="0">
                <a:solidFill>
                  <a:srgbClr val="FFFF00"/>
                </a:solidFill>
              </a:rPr>
              <a:t> = NaNO</a:t>
            </a:r>
            <a:r>
              <a:rPr lang="en-US" altLang="zh-CN" sz="2900" b="1" baseline="-25000" dirty="0">
                <a:solidFill>
                  <a:srgbClr val="FFFF00"/>
                </a:solidFill>
              </a:rPr>
              <a:t>2</a:t>
            </a:r>
            <a:r>
              <a:rPr lang="en-US" altLang="zh-CN" sz="2900" b="1" dirty="0">
                <a:solidFill>
                  <a:srgbClr val="FFFF00"/>
                </a:solidFill>
              </a:rPr>
              <a:t>+ NaNO</a:t>
            </a:r>
            <a:r>
              <a:rPr lang="en-US" altLang="zh-CN" sz="2900" b="1" baseline="-25000" dirty="0">
                <a:solidFill>
                  <a:srgbClr val="FFFF00"/>
                </a:solidFill>
              </a:rPr>
              <a:t>3</a:t>
            </a:r>
            <a:r>
              <a:rPr lang="en-US" altLang="zh-CN" sz="2900" b="1" dirty="0">
                <a:solidFill>
                  <a:srgbClr val="FFFF00"/>
                </a:solidFill>
              </a:rPr>
              <a:t>+H</a:t>
            </a:r>
            <a:r>
              <a:rPr lang="en-US" altLang="zh-CN" sz="2900" b="1" baseline="-25000" dirty="0">
                <a:solidFill>
                  <a:srgbClr val="FFFF00"/>
                </a:solidFill>
              </a:rPr>
              <a:t>2</a:t>
            </a:r>
            <a:r>
              <a:rPr lang="en-US" altLang="zh-CN" sz="2900" b="1" dirty="0">
                <a:solidFill>
                  <a:srgbClr val="FFFF00"/>
                </a:solidFill>
              </a:rPr>
              <a:t>O</a:t>
            </a:r>
            <a:endParaRPr lang="zh-CN" altLang="en-US" sz="2900" dirty="0">
              <a:solidFill>
                <a:srgbClr val="FFFF00"/>
              </a:solidFill>
            </a:endParaRPr>
          </a:p>
        </p:txBody>
      </p:sp>
      <p:grpSp>
        <p:nvGrpSpPr>
          <p:cNvPr id="47122" name="Group 7"/>
          <p:cNvGrpSpPr>
            <a:grpSpLocks/>
          </p:cNvGrpSpPr>
          <p:nvPr/>
        </p:nvGrpSpPr>
        <p:grpSpPr bwMode="auto">
          <a:xfrm>
            <a:off x="431744" y="981302"/>
            <a:ext cx="7720595" cy="1062284"/>
            <a:chOff x="336" y="816"/>
            <a:chExt cx="3648" cy="669"/>
          </a:xfrm>
        </p:grpSpPr>
        <p:sp>
          <p:nvSpPr>
            <p:cNvPr id="47124" name="Text Box 8"/>
            <p:cNvSpPr txBox="1">
              <a:spLocks noChangeArrowheads="1"/>
            </p:cNvSpPr>
            <p:nvPr/>
          </p:nvSpPr>
          <p:spPr bwMode="auto">
            <a:xfrm>
              <a:off x="336" y="960"/>
              <a:ext cx="3648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900" b="1"/>
                <a:t>       </a:t>
              </a:r>
              <a:r>
                <a:rPr lang="en-US" altLang="zh-CN" sz="2900" b="1">
                  <a:ea typeface="楷体_GB2312" pitchFamily="49" charset="-122"/>
                </a:rPr>
                <a:t>4NH</a:t>
              </a:r>
              <a:r>
                <a:rPr lang="en-US" altLang="zh-CN" sz="2900" b="1" baseline="-25000">
                  <a:ea typeface="楷体_GB2312" pitchFamily="49" charset="-122"/>
                </a:rPr>
                <a:t>3</a:t>
              </a:r>
              <a:r>
                <a:rPr lang="en-US" altLang="zh-CN" sz="2900" b="1">
                  <a:ea typeface="楷体_GB2312" pitchFamily="49" charset="-122"/>
                </a:rPr>
                <a:t> + 5O</a:t>
              </a:r>
              <a:r>
                <a:rPr lang="en-US" altLang="zh-CN" sz="2900" b="1" baseline="-25000">
                  <a:ea typeface="楷体_GB2312" pitchFamily="49" charset="-122"/>
                </a:rPr>
                <a:t>2</a:t>
              </a:r>
              <a:r>
                <a:rPr lang="en-US" altLang="zh-CN" sz="2900" b="1">
                  <a:ea typeface="楷体_GB2312" pitchFamily="49" charset="-122"/>
                </a:rPr>
                <a:t>                    4NO + 6H</a:t>
              </a:r>
              <a:r>
                <a:rPr lang="en-US" altLang="zh-CN" sz="2900" b="1" baseline="-25000">
                  <a:ea typeface="楷体_GB2312" pitchFamily="49" charset="-122"/>
                </a:rPr>
                <a:t>2</a:t>
              </a:r>
              <a:r>
                <a:rPr lang="en-US" altLang="zh-CN" sz="2900" b="1">
                  <a:ea typeface="楷体_GB2312" pitchFamily="49" charset="-122"/>
                </a:rPr>
                <a:t>O</a:t>
              </a:r>
            </a:p>
          </p:txBody>
        </p:sp>
        <p:sp>
          <p:nvSpPr>
            <p:cNvPr id="47125" name="Line 9"/>
            <p:cNvSpPr>
              <a:spLocks noChangeShapeType="1"/>
            </p:cNvSpPr>
            <p:nvPr/>
          </p:nvSpPr>
          <p:spPr bwMode="auto">
            <a:xfrm>
              <a:off x="1872" y="1104"/>
              <a:ext cx="62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6" name="Line 10"/>
            <p:cNvSpPr>
              <a:spLocks noChangeShapeType="1"/>
            </p:cNvSpPr>
            <p:nvPr/>
          </p:nvSpPr>
          <p:spPr bwMode="auto">
            <a:xfrm>
              <a:off x="1872" y="1152"/>
              <a:ext cx="62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7" name="Rectangle 11"/>
            <p:cNvSpPr>
              <a:spLocks noChangeArrowheads="1"/>
            </p:cNvSpPr>
            <p:nvPr/>
          </p:nvSpPr>
          <p:spPr bwMode="auto">
            <a:xfrm>
              <a:off x="1824" y="816"/>
              <a:ext cx="599" cy="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100" b="1">
                  <a:ea typeface="楷体_GB2312" pitchFamily="49" charset="-122"/>
                </a:rPr>
                <a:t>铂铑合金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100" b="1">
                <a:ea typeface="楷体_GB2312" pitchFamily="49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100" b="1">
                  <a:ea typeface="楷体_GB2312" pitchFamily="49" charset="-122"/>
                </a:rPr>
                <a:t>    </a:t>
              </a:r>
              <a:r>
                <a:rPr lang="en-US" altLang="zh-CN" sz="2100" b="1">
                  <a:ea typeface="楷体_GB2312" pitchFamily="49" charset="-122"/>
                </a:rPr>
                <a:t>800℃</a:t>
              </a:r>
            </a:p>
          </p:txBody>
        </p:sp>
      </p:grpSp>
      <p:sp>
        <p:nvSpPr>
          <p:cNvPr id="47123" name="AutoShape 19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0571375" y="714541"/>
            <a:ext cx="385183" cy="47636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</p:spTree>
    <p:extLst>
      <p:ext uri="{BB962C8B-B14F-4D97-AF65-F5344CB8AC3E}">
        <p14:creationId xmlns:p14="http://schemas.microsoft.com/office/powerpoint/2010/main" val="109827305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utoUpdateAnimBg="0"/>
      <p:bldP spid="23556" grpId="0" autoUpdateAnimBg="0"/>
      <p:bldP spid="23557" grpId="0" autoUpdateAnimBg="0"/>
      <p:bldP spid="23558" grpId="0" autoUpdateAnimBg="0"/>
      <p:bldP spid="23564" grpId="0" autoUpdateAnimBg="0"/>
      <p:bldP spid="23565" grpId="0" autoUpdateAnimBg="0"/>
      <p:bldP spid="23566" grpId="0" autoUpdateAnimBg="0"/>
      <p:bldP spid="23567" grpId="0" autoUpdateAnimBg="0"/>
      <p:bldP spid="23568" grpId="0" autoUpdateAnimBg="0"/>
      <p:bldP spid="23569" grpId="0" autoUpdateAnimBg="0"/>
      <p:bldP spid="23570" grpId="0" autoUpdateAnimBg="0"/>
      <p:bldP spid="23571" grpId="0" animBg="1"/>
      <p:bldP spid="23576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2502" y="693490"/>
            <a:ext cx="109273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久置的浓硝酸呈黄色，如何除去？怎样保存浓硝酸？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浓硝酸显黄色是由于浓硝酸见光或受热发生分解，生成的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溶于浓硝酸所致，所以消除的方法是通入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或空气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，使其发生反应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。保存时应保存在棕色试剂瓶中，并置于阴凉处。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3"/>
          <p:cNvSpPr txBox="1"/>
          <p:nvPr/>
        </p:nvSpPr>
        <p:spPr bwMode="auto">
          <a:xfrm>
            <a:off x="478582" y="45418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5" name="矩形 4"/>
          <p:cNvSpPr/>
          <p:nvPr/>
        </p:nvSpPr>
        <p:spPr>
          <a:xfrm>
            <a:off x="803413" y="3933850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常温下，铝和铁在浓硝酸中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是化学变化吗？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是化学变化，钝化是在铁、铝的表面形成一层致密的氧化物保护膜，阻止了金属与硝酸的进一步反应。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928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88836"/>
            <a:ext cx="10901751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硝酸的酸性和强氧化性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下列有关硝酸化学性质的叙述中，正确的是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浓、稀硝酸都能使蓝色石蕊试纸最终变为红色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反应，只表现氧化性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浓硝酸因分解放出的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又溶解于硝酸而呈黄色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2678" y="2736503"/>
            <a:ext cx="10120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具有强氧化性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使蓝色石蕊试纸先变红后褪色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94674" y="20995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35166" y="33577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27145" y="398669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还体现酸性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37490" y="5302002"/>
            <a:ext cx="6391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43907" y="465393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95406" y="595007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40990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117426"/>
            <a:ext cx="11377264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将相同质量的铜分别与足量的浓硝酸、稀硝酸反应，下列叙述正确的是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硝酸浓度越大消耗的硝酸越少，产生的有毒气体也越少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反应中转移的电子总数稀硝酸少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试管内壁上的铜用浓硝酸除好，因反应速率快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两者用排水法收集的气体的体积相同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6654" y="218649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反应消耗量更大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9542" y="148557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102" y="2191108"/>
            <a:ext cx="2135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09656" y="27950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26654" y="3448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铜一样多，转移的电子也一样多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02893" y="5930910"/>
            <a:ext cx="3092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最终：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58806" y="470677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用稀硝酸，稍微加热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9788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67214" y="538620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7776109" y="2205658"/>
            <a:ext cx="2015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8621" y="777692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9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1341562"/>
            <a:ext cx="1138815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实验反思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利用该装置先进行铜与浓硝酸反应，再进行铜与稀硝酸反应的实验，其好处是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2011" y="2565698"/>
            <a:ext cx="11457851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利用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与浓硝酸反应生成的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排出具支试管中的空气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有利于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观察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与稀硝酸的反应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产物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问题讨论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用等质量的铜片与等体积的浓硝酸、稀硝酸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反应时，发现反应后所得溶液前者呈绿色，后者呈蓝色。对此有两种说法：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两者颜色不同的原因是因为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浓度差异引起的。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前者溶液呈绿色，是因为生成的红棕色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溶解于溶液中引起的。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你认为上述说法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“①”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“②”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合理。若是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合理，说明理由，若是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合理，设计一个简单实验证明：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62958" y="39251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0775" y="4463306"/>
            <a:ext cx="113950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Cu(NO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，溶液变成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绿色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或加热绿色溶液，有红棕色气体产生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变成蓝色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02122" y="2023542"/>
            <a:ext cx="20882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799062" y="1333054"/>
            <a:ext cx="472592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9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2502" y="693490"/>
            <a:ext cx="109273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久置的浓硝酸呈黄色，如何除去？怎样保存浓硝酸？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浓硝酸显黄色是由于浓硝酸见光或受热发生分解，生成的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溶于浓硝酸所致，所以消除的方法是通入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或空气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，使其发生反应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。保存时应保存在棕色试剂瓶中，并置于阴凉处。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3"/>
          <p:cNvSpPr txBox="1"/>
          <p:nvPr/>
        </p:nvSpPr>
        <p:spPr bwMode="auto">
          <a:xfrm>
            <a:off x="478582" y="45418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5" name="矩形 4"/>
          <p:cNvSpPr/>
          <p:nvPr/>
        </p:nvSpPr>
        <p:spPr>
          <a:xfrm>
            <a:off x="803413" y="3933850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常温下，铝和铁在浓硝酸中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是化学变化吗？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是化学变化，钝化是在铁、铝的表面形成一层致密的氧化物保护膜，阻止了金属与硝酸的进一步反应。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8749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88836"/>
            <a:ext cx="10901751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硝酸的酸性和强氧化性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下列有关硝酸化学性质的叙述中，正确的是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浓、稀硝酸都能使蓝色石蕊试纸最终变为红色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反应，只表现氧化性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浓硝酸因分解放出的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又溶解于硝酸而呈黄色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2678" y="2736503"/>
            <a:ext cx="10120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具有强氧化性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使蓝色石蕊试纸先变红后褪色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94674" y="20995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35166" y="33577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27145" y="398669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还体现酸性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37490" y="5302002"/>
            <a:ext cx="6391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43907" y="465393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95406" y="595007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88637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117426"/>
            <a:ext cx="11377264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将相同质量的铜分别与足量的浓硝酸、稀硝酸反应，下列叙述正确的是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硝酸浓度越大消耗的硝酸越少，产生的有毒气体也越少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反应中转移的电子总数稀硝酸少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试管内壁上的铜用浓硝酸除好，因反应速率快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两者用排水法收集的气体的体积相同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6654" y="218649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反应消耗量更大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9542" y="148557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102" y="2191108"/>
            <a:ext cx="2135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09656" y="27950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26654" y="3448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铜一样多，转移的电子也一样多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02893" y="5930910"/>
            <a:ext cx="3092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最终：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58806" y="470677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用稀硝酸，稍微加热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9788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67214" y="538620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7776109" y="2205658"/>
            <a:ext cx="2015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8621" y="777692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1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0243" y="130126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在稀硫酸中加入铜粉，铜粉不溶解，再加入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固体，铜粉仍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不溶解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铜与浓硝酸反应的离子方程式为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C.1.0 mol·L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溶液中可大量存在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硫化铜溶于硝酸的离子方程式为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351721"/>
              </p:ext>
            </p:extLst>
          </p:nvPr>
        </p:nvGraphicFramePr>
        <p:xfrm>
          <a:off x="8323262" y="2154105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76" name="文档" r:id="rId3" imgW="451474" imgH="622102" progId="Word.Document.12">
                  <p:embed/>
                </p:oleObj>
              </mc:Choice>
              <mc:Fallback>
                <p:oleObj name="文档" r:id="rId3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23262" y="2154105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82606"/>
              </p:ext>
            </p:extLst>
          </p:nvPr>
        </p:nvGraphicFramePr>
        <p:xfrm>
          <a:off x="10033000" y="3461907"/>
          <a:ext cx="698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77" name="文档" r:id="rId5" imgW="692692" imgH="613822" progId="Word.Document.12">
                  <p:embed/>
                </p:oleObj>
              </mc:Choice>
              <mc:Fallback>
                <p:oleObj name="文档" r:id="rId5" imgW="692692" imgH="613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33000" y="3461907"/>
                        <a:ext cx="698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2958" y="261442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8363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18742" y="15575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13777" y="1557586"/>
            <a:ext cx="5331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在酸性条件下，具有氧化性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199662" y="342979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47334" y="285373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隐含的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90749" y="286592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5" name="矩形 24"/>
          <p:cNvSpPr/>
          <p:nvPr/>
        </p:nvSpPr>
        <p:spPr>
          <a:xfrm>
            <a:off x="7607374" y="4615474"/>
            <a:ext cx="3317200" cy="11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3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0" y="152436"/>
            <a:ext cx="1828562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300" b="1" i="1" u="sng">
                <a:solidFill>
                  <a:srgbClr val="FF0000"/>
                </a:solidFill>
                <a:ea typeface="方正综艺简体" pitchFamily="2" charset="-122"/>
              </a:rPr>
              <a:t>硫酸钙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1015868" y="990830"/>
            <a:ext cx="416505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300" b="1" dirty="0">
                <a:ea typeface="方正楷体简体" pitchFamily="2" charset="-122"/>
              </a:rPr>
              <a:t>CaSO</a:t>
            </a:r>
            <a:r>
              <a:rPr lang="en-US" altLang="zh-CN" sz="3300" b="1" baseline="-25000" dirty="0">
                <a:ea typeface="方正楷体简体" pitchFamily="2" charset="-122"/>
              </a:rPr>
              <a:t>4</a:t>
            </a:r>
            <a:r>
              <a:rPr lang="en-US" altLang="zh-CN" sz="3300" b="1" dirty="0">
                <a:ea typeface="方正楷体简体" pitchFamily="2" charset="-122"/>
              </a:rPr>
              <a:t> · 2H</a:t>
            </a:r>
            <a:r>
              <a:rPr lang="en-US" altLang="zh-CN" sz="3300" b="1" baseline="-25000" dirty="0">
                <a:ea typeface="方正楷体简体" pitchFamily="2" charset="-122"/>
              </a:rPr>
              <a:t>2</a:t>
            </a:r>
            <a:r>
              <a:rPr lang="en-US" altLang="zh-CN" sz="3300" b="1" dirty="0">
                <a:ea typeface="方正楷体简体" pitchFamily="2" charset="-122"/>
              </a:rPr>
              <a:t>O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6196793" y="990830"/>
            <a:ext cx="3555537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300" b="1" u="sng">
                <a:ea typeface="方正楷体简体" pitchFamily="2" charset="-122"/>
              </a:rPr>
              <a:t>2CaSO</a:t>
            </a:r>
            <a:r>
              <a:rPr lang="en-US" altLang="zh-CN" sz="3300" b="1" u="sng" baseline="-25000">
                <a:ea typeface="方正楷体简体" pitchFamily="2" charset="-122"/>
              </a:rPr>
              <a:t>4</a:t>
            </a:r>
            <a:r>
              <a:rPr lang="en-US" altLang="zh-CN" sz="3300" b="1">
                <a:ea typeface="方正楷体简体" pitchFamily="2" charset="-122"/>
              </a:rPr>
              <a:t> · H</a:t>
            </a:r>
            <a:r>
              <a:rPr lang="en-US" altLang="zh-CN" sz="3300" b="1" baseline="-25000">
                <a:ea typeface="方正楷体简体" pitchFamily="2" charset="-122"/>
              </a:rPr>
              <a:t>2</a:t>
            </a:r>
            <a:r>
              <a:rPr lang="en-US" altLang="zh-CN" sz="3300" b="1">
                <a:ea typeface="方正楷体简体" pitchFamily="2" charset="-122"/>
              </a:rPr>
              <a:t>O</a:t>
            </a: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9447570" y="990829"/>
            <a:ext cx="3555537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ea typeface="方正楷体简体" pitchFamily="2" charset="-122"/>
              </a:rPr>
              <a:t> </a:t>
            </a:r>
            <a:r>
              <a:rPr lang="en-US" altLang="zh-CN" b="1">
                <a:ea typeface="方正楷体简体" pitchFamily="2" charset="-122"/>
              </a:rPr>
              <a:t>3H</a:t>
            </a:r>
            <a:r>
              <a:rPr lang="en-US" altLang="zh-CN" b="1" baseline="-25000">
                <a:ea typeface="方正楷体简体" pitchFamily="2" charset="-122"/>
              </a:rPr>
              <a:t>2</a:t>
            </a:r>
            <a:r>
              <a:rPr lang="en-US" altLang="zh-CN" b="1">
                <a:ea typeface="方正楷体简体" pitchFamily="2" charset="-122"/>
              </a:rPr>
              <a:t>O</a:t>
            </a: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406347" y="990829"/>
            <a:ext cx="425010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ea typeface="方正楷体简体" pitchFamily="2" charset="-122"/>
              </a:rPr>
              <a:t>2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808769" y="1022862"/>
            <a:ext cx="2438083" cy="538288"/>
            <a:chOff x="0" y="0"/>
            <a:chExt cx="1152" cy="339"/>
          </a:xfrm>
        </p:grpSpPr>
        <p:sp>
          <p:nvSpPr>
            <p:cNvPr id="20499" name="Line 8"/>
            <p:cNvSpPr>
              <a:spLocks noChangeShapeType="1"/>
            </p:cNvSpPr>
            <p:nvPr/>
          </p:nvSpPr>
          <p:spPr bwMode="auto">
            <a:xfrm>
              <a:off x="192" y="250"/>
              <a:ext cx="576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0" name="Text Box 9"/>
            <p:cNvSpPr txBox="1">
              <a:spLocks noChangeArrowheads="1"/>
            </p:cNvSpPr>
            <p:nvPr/>
          </p:nvSpPr>
          <p:spPr bwMode="auto">
            <a:xfrm>
              <a:off x="0" y="0"/>
              <a:ext cx="1152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900" b="1" dirty="0"/>
                <a:t>150</a:t>
              </a:r>
              <a:r>
                <a:rPr lang="zh-CN" altLang="en-US" sz="2900" b="1" dirty="0"/>
                <a:t>～</a:t>
              </a:r>
              <a:r>
                <a:rPr lang="en-US" altLang="zh-CN" sz="2900" b="1" dirty="0"/>
                <a:t>170℃</a:t>
              </a:r>
            </a:p>
          </p:txBody>
        </p:sp>
        <p:sp>
          <p:nvSpPr>
            <p:cNvPr id="20501" name="Line 10"/>
            <p:cNvSpPr>
              <a:spLocks noChangeShapeType="1"/>
            </p:cNvSpPr>
            <p:nvPr/>
          </p:nvSpPr>
          <p:spPr bwMode="auto">
            <a:xfrm>
              <a:off x="192" y="298"/>
              <a:ext cx="576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995" name="Text Box 11"/>
          <p:cNvSpPr txBox="1">
            <a:spLocks noChangeArrowheads="1"/>
          </p:cNvSpPr>
          <p:nvPr/>
        </p:nvSpPr>
        <p:spPr bwMode="auto">
          <a:xfrm>
            <a:off x="9142810" y="990829"/>
            <a:ext cx="711107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ea typeface="方正楷体简体" pitchFamily="2" charset="-122"/>
              </a:rPr>
              <a:t> </a:t>
            </a:r>
            <a:r>
              <a:rPr lang="en-US" altLang="zh-CN" b="1">
                <a:ea typeface="方正楷体简体" pitchFamily="2" charset="-122"/>
              </a:rPr>
              <a:t>+</a:t>
            </a:r>
          </a:p>
        </p:txBody>
      </p:sp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1678299" y="1484657"/>
            <a:ext cx="1726975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300">
                <a:solidFill>
                  <a:srgbClr val="000099"/>
                </a:solidFill>
              </a:rPr>
              <a:t> </a:t>
            </a: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石膏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6806314" y="1448136"/>
            <a:ext cx="2844430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熟石膏</a:t>
            </a: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0" y="2057877"/>
            <a:ext cx="11377719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300" b="1">
                <a:ea typeface="方正楷体简体" pitchFamily="2" charset="-122"/>
              </a:rPr>
              <a:t>2CaSO</a:t>
            </a:r>
            <a:r>
              <a:rPr lang="en-US" altLang="zh-CN" sz="3300" b="1" baseline="-25000">
                <a:ea typeface="方正楷体简体" pitchFamily="2" charset="-122"/>
              </a:rPr>
              <a:t>4</a:t>
            </a:r>
            <a:r>
              <a:rPr lang="en-US" altLang="zh-CN" sz="3300" b="1">
                <a:ea typeface="方正楷体简体" pitchFamily="2" charset="-122"/>
              </a:rPr>
              <a:t> · H</a:t>
            </a:r>
            <a:r>
              <a:rPr lang="en-US" altLang="zh-CN" sz="3300" b="1" baseline="-25000">
                <a:ea typeface="方正楷体简体" pitchFamily="2" charset="-122"/>
              </a:rPr>
              <a:t>2</a:t>
            </a:r>
            <a:r>
              <a:rPr lang="en-US" altLang="zh-CN" sz="3300" b="1">
                <a:ea typeface="方正楷体简体" pitchFamily="2" charset="-122"/>
              </a:rPr>
              <a:t>O + 3H</a:t>
            </a:r>
            <a:r>
              <a:rPr lang="en-US" altLang="zh-CN" sz="3300" b="1" baseline="-25000">
                <a:ea typeface="方正楷体简体" pitchFamily="2" charset="-122"/>
              </a:rPr>
              <a:t>2</a:t>
            </a:r>
            <a:r>
              <a:rPr lang="en-US" altLang="zh-CN" sz="3300" b="1">
                <a:ea typeface="方正楷体简体" pitchFamily="2" charset="-122"/>
              </a:rPr>
              <a:t>O = 2CaSO</a:t>
            </a:r>
            <a:r>
              <a:rPr lang="en-US" altLang="zh-CN" sz="3300" b="1" baseline="-25000">
                <a:ea typeface="方正楷体简体" pitchFamily="2" charset="-122"/>
              </a:rPr>
              <a:t>4</a:t>
            </a:r>
            <a:r>
              <a:rPr lang="en-US" altLang="zh-CN" sz="3300" b="1">
                <a:ea typeface="方正楷体简体" pitchFamily="2" charset="-122"/>
              </a:rPr>
              <a:t> · 2H</a:t>
            </a:r>
            <a:r>
              <a:rPr lang="en-US" altLang="zh-CN" sz="3300" b="1" baseline="-25000">
                <a:ea typeface="方正楷体简体" pitchFamily="2" charset="-122"/>
              </a:rPr>
              <a:t>2</a:t>
            </a:r>
            <a:r>
              <a:rPr lang="en-US" altLang="zh-CN" sz="3300" b="1">
                <a:ea typeface="方正楷体简体" pitchFamily="2" charset="-122"/>
              </a:rPr>
              <a:t>O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8967150" y="3764835"/>
            <a:ext cx="3555537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3300"/>
                </a:solidFill>
                <a:ea typeface="方正楷体简体" pitchFamily="2" charset="-122"/>
              </a:rPr>
              <a:t> </a:t>
            </a:r>
          </a:p>
        </p:txBody>
      </p:sp>
      <p:sp>
        <p:nvSpPr>
          <p:cNvPr id="20493" name="Text Box 16"/>
          <p:cNvSpPr txBox="1">
            <a:spLocks noChangeArrowheads="1"/>
          </p:cNvSpPr>
          <p:nvPr/>
        </p:nvSpPr>
        <p:spPr bwMode="auto">
          <a:xfrm>
            <a:off x="8560803" y="3764835"/>
            <a:ext cx="711107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3300"/>
                </a:solidFill>
                <a:ea typeface="方正楷体简体" pitchFamily="2" charset="-122"/>
              </a:rPr>
              <a:t> </a:t>
            </a:r>
          </a:p>
        </p:txBody>
      </p:sp>
      <p:sp>
        <p:nvSpPr>
          <p:cNvPr id="42001" name="Text Box 17"/>
          <p:cNvSpPr txBox="1">
            <a:spLocks noChangeArrowheads="1"/>
          </p:cNvSpPr>
          <p:nvPr/>
        </p:nvSpPr>
        <p:spPr bwMode="auto">
          <a:xfrm>
            <a:off x="406347" y="2667618"/>
            <a:ext cx="11784066" cy="137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300" b="1" dirty="0">
                <a:solidFill>
                  <a:srgbClr val="FF0000"/>
                </a:solidFill>
                <a:ea typeface="楷体_GB2312" pitchFamily="49" charset="-122"/>
              </a:rPr>
              <a:t>故用于制造模型，作石膏绷带。调节水泥凝结时间</a:t>
            </a:r>
            <a:r>
              <a:rPr lang="en-US" altLang="zh-CN" sz="3300" b="1" dirty="0">
                <a:solidFill>
                  <a:srgbClr val="FF0000"/>
                </a:solidFill>
                <a:ea typeface="楷体_GB2312" pitchFamily="49" charset="-122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33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42002" name="Text Box 18"/>
          <p:cNvSpPr txBox="1">
            <a:spLocks noChangeArrowheads="1"/>
          </p:cNvSpPr>
          <p:nvPr/>
        </p:nvSpPr>
        <p:spPr bwMode="auto">
          <a:xfrm>
            <a:off x="1828562" y="1"/>
            <a:ext cx="9955504" cy="100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FF"/>
                </a:solidFill>
                <a:ea typeface="楷体_GB2312" pitchFamily="49" charset="-122"/>
              </a:rPr>
              <a:t>生石膏</a:t>
            </a:r>
            <a:r>
              <a:rPr lang="zh-CN" altLang="en-US" sz="2900" b="1">
                <a:solidFill>
                  <a:schemeClr val="folHlink"/>
                </a:solidFill>
                <a:ea typeface="楷体_GB2312" pitchFamily="49" charset="-122"/>
              </a:rPr>
              <a:t>：</a:t>
            </a:r>
            <a:r>
              <a:rPr lang="en-US" altLang="zh-CN" sz="2900" b="1">
                <a:ea typeface="方正楷体简体" pitchFamily="2" charset="-122"/>
              </a:rPr>
              <a:t>CaSO</a:t>
            </a:r>
            <a:r>
              <a:rPr lang="en-US" altLang="zh-CN" sz="2900" b="1" baseline="-25000">
                <a:ea typeface="方正楷体简体" pitchFamily="2" charset="-122"/>
              </a:rPr>
              <a:t>4</a:t>
            </a:r>
            <a:r>
              <a:rPr lang="en-US" altLang="zh-CN" sz="2900" b="1">
                <a:ea typeface="方正楷体简体" pitchFamily="2" charset="-122"/>
              </a:rPr>
              <a:t> · 2H</a:t>
            </a:r>
            <a:r>
              <a:rPr lang="en-US" altLang="zh-CN" sz="2900" b="1" baseline="-25000">
                <a:ea typeface="方正楷体简体" pitchFamily="2" charset="-122"/>
              </a:rPr>
              <a:t>2</a:t>
            </a:r>
            <a:r>
              <a:rPr lang="en-US" altLang="zh-CN" sz="2900" b="1">
                <a:ea typeface="方正楷体简体" pitchFamily="2" charset="-122"/>
              </a:rPr>
              <a:t>O </a:t>
            </a:r>
            <a:r>
              <a:rPr lang="zh-CN" altLang="en-US" sz="2900" b="1">
                <a:ea typeface="方正楷体简体" pitchFamily="2" charset="-122"/>
              </a:rPr>
              <a:t>式量</a:t>
            </a:r>
            <a:r>
              <a:rPr lang="en-US" altLang="zh-CN" sz="2900" b="1">
                <a:ea typeface="方正楷体简体" pitchFamily="2" charset="-122"/>
              </a:rPr>
              <a:t>=136+2×18=172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FF"/>
                </a:solidFill>
                <a:ea typeface="楷体_GB2312" pitchFamily="49" charset="-122"/>
              </a:rPr>
              <a:t>熟石膏</a:t>
            </a:r>
            <a:r>
              <a:rPr lang="zh-CN" altLang="en-US" sz="2900" b="1">
                <a:solidFill>
                  <a:schemeClr val="folHlink"/>
                </a:solidFill>
                <a:ea typeface="楷体_GB2312" pitchFamily="49" charset="-122"/>
              </a:rPr>
              <a:t>：</a:t>
            </a:r>
            <a:r>
              <a:rPr lang="en-US" altLang="zh-CN" sz="2900" b="1">
                <a:solidFill>
                  <a:srgbClr val="FF0000"/>
                </a:solidFill>
                <a:ea typeface="楷体_GB2312" pitchFamily="49" charset="-122"/>
              </a:rPr>
              <a:t>2</a:t>
            </a:r>
            <a:r>
              <a:rPr lang="en-US" altLang="zh-CN" sz="2900" b="1">
                <a:ea typeface="方正楷体简体" pitchFamily="2" charset="-122"/>
              </a:rPr>
              <a:t>CaSO</a:t>
            </a:r>
            <a:r>
              <a:rPr lang="en-US" altLang="zh-CN" sz="2900" b="1" baseline="-25000">
                <a:ea typeface="方正楷体简体" pitchFamily="2" charset="-122"/>
              </a:rPr>
              <a:t>4</a:t>
            </a:r>
            <a:r>
              <a:rPr lang="en-US" altLang="zh-CN" sz="2900" b="1">
                <a:ea typeface="方正楷体简体" pitchFamily="2" charset="-122"/>
              </a:rPr>
              <a:t> · H</a:t>
            </a:r>
            <a:r>
              <a:rPr lang="en-US" altLang="zh-CN" sz="2900" b="1" baseline="-25000">
                <a:ea typeface="方正楷体简体" pitchFamily="2" charset="-122"/>
              </a:rPr>
              <a:t>2</a:t>
            </a:r>
            <a:r>
              <a:rPr lang="en-US" altLang="zh-CN" sz="2900" b="1">
                <a:ea typeface="方正楷体简体" pitchFamily="2" charset="-122"/>
              </a:rPr>
              <a:t>O </a:t>
            </a:r>
            <a:r>
              <a:rPr lang="zh-CN" altLang="en-US" sz="2900" b="1">
                <a:ea typeface="方正楷体简体" pitchFamily="2" charset="-122"/>
              </a:rPr>
              <a:t>式量</a:t>
            </a:r>
            <a:r>
              <a:rPr lang="en-US" altLang="zh-CN" sz="2900" b="1">
                <a:ea typeface="方正楷体简体" pitchFamily="2" charset="-122"/>
              </a:rPr>
              <a:t>= </a:t>
            </a:r>
            <a:r>
              <a:rPr lang="en-US" altLang="zh-CN" sz="2900" b="1">
                <a:solidFill>
                  <a:srgbClr val="FF0000"/>
                </a:solidFill>
                <a:ea typeface="方正楷体简体" pitchFamily="2" charset="-122"/>
              </a:rPr>
              <a:t>2× 136</a:t>
            </a:r>
            <a:r>
              <a:rPr lang="en-US" altLang="zh-CN" sz="2900" b="1">
                <a:solidFill>
                  <a:srgbClr val="000099"/>
                </a:solidFill>
                <a:ea typeface="方正楷体简体" pitchFamily="2" charset="-122"/>
              </a:rPr>
              <a:t>+18=290</a:t>
            </a:r>
          </a:p>
        </p:txBody>
      </p:sp>
      <p:sp>
        <p:nvSpPr>
          <p:cNvPr id="42003" name="AutoShape 19"/>
          <p:cNvSpPr>
            <a:spLocks/>
          </p:cNvSpPr>
          <p:nvPr/>
        </p:nvSpPr>
        <p:spPr bwMode="auto">
          <a:xfrm>
            <a:off x="1726975" y="152435"/>
            <a:ext cx="101587" cy="457306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20497" name="Text Box 20"/>
          <p:cNvSpPr txBox="1">
            <a:spLocks noChangeArrowheads="1"/>
          </p:cNvSpPr>
          <p:nvPr/>
        </p:nvSpPr>
        <p:spPr bwMode="auto">
          <a:xfrm>
            <a:off x="689944" y="3450437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1126654" y="3379021"/>
            <a:ext cx="10505766" cy="269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熟石膏粉末与水混合后有可塑性，但不久就硬化重新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变成石膏。此过程放出大量热并膨胀，因此可用于铸造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模型和雕塑。硫酸钙和石膏可用作制造水泥的原料，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可调节水泥的凝固时间</a:t>
            </a:r>
            <a:r>
              <a:rPr lang="zh-CN" altLang="en-US" sz="2800" dirty="0"/>
              <a:t> 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还可做油漆的白颜料、纸张的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填料和豆腐的凝结剂。 </a:t>
            </a:r>
            <a:br>
              <a:rPr lang="zh-CN" altLang="en-US" sz="2800" b="1" dirty="0"/>
            </a:b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2905741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autoUpdateAnimBg="0"/>
      <p:bldP spid="41987" grpId="0" autoUpdateAnimBg="0"/>
      <p:bldP spid="41988" grpId="0" autoUpdateAnimBg="0"/>
      <p:bldP spid="41989" grpId="0" autoUpdateAnimBg="0"/>
      <p:bldP spid="41990" grpId="0" autoUpdateAnimBg="0"/>
      <p:bldP spid="41995" grpId="0" autoUpdateAnimBg="0"/>
      <p:bldP spid="41996" grpId="0" autoUpdateAnimBg="0"/>
      <p:bldP spid="41997" grpId="0" autoUpdateAnimBg="0"/>
      <p:bldP spid="41998" grpId="0" autoUpdateAnimBg="0"/>
      <p:bldP spid="42001" grpId="0" autoUpdateAnimBg="0"/>
      <p:bldP spid="42002" grpId="0" build="p" autoUpdateAnimBg="0"/>
      <p:bldP spid="42003" grpId="0" animBg="1" autoUpdateAnimBg="0"/>
      <p:bldP spid="42005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0550" y="-98598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硝酸与金属反应的计算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 KNO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2.5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，向其中加入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 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，充分反应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2.75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所得溶液中的溶质只有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635977"/>
              </p:ext>
            </p:extLst>
          </p:nvPr>
        </p:nvGraphicFramePr>
        <p:xfrm>
          <a:off x="3067138" y="1321516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9" name="文档" r:id="rId3" imgW="502237" imgH="647303" progId="Word.Document.12">
                  <p:embed/>
                </p:oleObj>
              </mc:Choice>
              <mc:Fallback>
                <p:oleObj name="文档" r:id="rId3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138" y="1321516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432589"/>
              </p:ext>
            </p:extLst>
          </p:nvPr>
        </p:nvGraphicFramePr>
        <p:xfrm>
          <a:off x="3211154" y="3227632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50" name="文档" r:id="rId5" imgW="502237" imgH="647303" progId="Word.Document.12">
                  <p:embed/>
                </p:oleObj>
              </mc:Choice>
              <mc:Fallback>
                <p:oleObj name="文档" r:id="rId5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1154" y="3227632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62552"/>
              </p:ext>
            </p:extLst>
          </p:nvPr>
        </p:nvGraphicFramePr>
        <p:xfrm>
          <a:off x="353168" y="5184254"/>
          <a:ext cx="111061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51" name="文档" r:id="rId7" imgW="11129177" imgH="1404102" progId="Word.Document.12">
                  <p:embed/>
                </p:oleObj>
              </mc:Choice>
              <mc:Fallback>
                <p:oleObj name="文档" r:id="rId7" imgW="11129177" imgH="1404102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168" y="5184254"/>
                        <a:ext cx="111061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6696743" y="2277666"/>
            <a:ext cx="54471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　＋　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0.25 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0.5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52" y="5742806"/>
            <a:ext cx="6628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endParaRPr lang="zh-CN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25474" y="4365898"/>
            <a:ext cx="82429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在酸性条件下起强氧化性，将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55144" y="1010135"/>
            <a:ext cx="561372" cy="979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4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4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43078" y="191762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82361" y="182703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无标况下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31635" y="385313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63158" y="314176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71270" y="5501183"/>
            <a:ext cx="5544616" cy="130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1.25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反应后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1189" y="2565698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矩形 23"/>
          <p:cNvSpPr/>
          <p:nvPr/>
        </p:nvSpPr>
        <p:spPr>
          <a:xfrm>
            <a:off x="67611" y="6094090"/>
            <a:ext cx="5367175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n(NO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)=(4-1.25)</a:t>
            </a:r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=2.75mol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7378" y="62782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无体积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969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9" grpId="0"/>
      <p:bldP spid="20" grpId="0"/>
      <p:bldP spid="21" grpId="0"/>
      <p:bldP spid="22" grpId="0"/>
      <p:bldP spid="15" grpId="0"/>
      <p:bldP spid="2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2046" y="142826"/>
            <a:ext cx="8226153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有关硝酸氧化性的实验探究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如图是用浓硝酸、铜片、水等试剂探究浓、稀硝酸的强氧化性并观察还原产物的实验装置。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将铜片置于具支试管的底部，在分液漏斗中加入约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浓硝酸，往具支试管中放入约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，用排水法收集产生的气体。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8482" name="Picture 2" descr="HX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199" y="1002488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32046" y="4656775"/>
            <a:ext cx="11595808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具支试管中发生反应的化学方程式：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40075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90293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38097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83486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3124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81654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314986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" name="矩形 1"/>
          <p:cNvSpPr/>
          <p:nvPr/>
        </p:nvSpPr>
        <p:spPr>
          <a:xfrm>
            <a:off x="4583038" y="4131290"/>
            <a:ext cx="7560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</a:p>
        </p:txBody>
      </p:sp>
      <p:sp>
        <p:nvSpPr>
          <p:cNvPr id="3" name="矩形 2"/>
          <p:cNvSpPr/>
          <p:nvPr/>
        </p:nvSpPr>
        <p:spPr>
          <a:xfrm>
            <a:off x="355236" y="5446018"/>
            <a:ext cx="115853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实验中观察到能证明浓硝酸具有强氧化性的现象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0052" y="6014077"/>
            <a:ext cx="77251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片逐渐溶解，溶液变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棕色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产生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1436" y="4080490"/>
            <a:ext cx="744276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93490"/>
            <a:ext cx="11388152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金属与硝酸反应计算题的一般方法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思维模型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153602" name="Picture 2" descr="HX2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235016"/>
            <a:ext cx="10358420" cy="426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4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494" y="549474"/>
            <a:ext cx="11053228" cy="5293733"/>
            <a:chOff x="548494" y="549474"/>
            <a:chExt cx="11053228" cy="5293733"/>
          </a:xfrm>
        </p:grpSpPr>
        <p:sp>
          <p:nvSpPr>
            <p:cNvPr id="8" name="矩形 7"/>
            <p:cNvSpPr/>
            <p:nvPr/>
          </p:nvSpPr>
          <p:spPr>
            <a:xfrm>
              <a:off x="548494" y="549474"/>
              <a:ext cx="11053228" cy="5293733"/>
            </a:xfrm>
            <a:prstGeom prst="rect">
              <a:avLst/>
            </a:prstGeom>
          </p:spPr>
          <p:txBody>
            <a:bodyPr wrap="square" lIns="121898" tIns="60948" rIns="121898" bIns="60948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计算中的守恒思想的应用</a:t>
              </a:r>
              <a:endParaRPr lang="zh-CN" altLang="zh-CN" sz="1050" b="1" kern="100" dirty="0">
                <a:solidFill>
                  <a:srgbClr val="FF0000"/>
                </a:solidFill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>
                  <a:solidFill>
                    <a:srgbClr val="0000FF"/>
                  </a:solidFill>
                  <a:latin typeface="宋体"/>
                  <a:ea typeface="华文细黑"/>
                  <a:cs typeface="Times New Roman"/>
                </a:rPr>
                <a:t>①</a:t>
              </a:r>
              <a:r>
                <a:rPr lang="zh-CN" altLang="zh-CN" sz="2800" b="1" kern="100" dirty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原子守恒法</a:t>
              </a:r>
              <a:endParaRPr lang="zh-CN" altLang="zh-CN" sz="1050" b="1" kern="100" dirty="0">
                <a:solidFill>
                  <a:srgbClr val="0000FF"/>
                </a:solidFill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b="1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b="1" kern="100" dirty="0">
                  <a:latin typeface="Times New Roman"/>
                  <a:ea typeface="华文细黑"/>
                  <a:cs typeface="Times New Roman"/>
                </a:rPr>
                <a:t>与金属反应时，一部分</a:t>
              </a:r>
              <a:r>
                <a:rPr lang="en-US" altLang="zh-CN" sz="2800" b="1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b="1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b="1" kern="100" dirty="0">
                  <a:latin typeface="Times New Roman"/>
                  <a:ea typeface="华文细黑"/>
                  <a:cs typeface="Times New Roman"/>
                </a:rPr>
                <a:t>起酸的作用，以</a:t>
              </a:r>
              <a:r>
                <a:rPr lang="en-US" altLang="zh-CN" sz="2800" b="1" kern="100" dirty="0" smtClean="0">
                  <a:latin typeface="Times New Roman"/>
                  <a:ea typeface="华文细黑"/>
                  <a:cs typeface="Courier New"/>
                </a:rPr>
                <a:t>NO </a:t>
              </a:r>
              <a:r>
                <a:rPr lang="zh-CN" altLang="zh-CN" sz="2800" b="1" kern="100" dirty="0" smtClean="0">
                  <a:latin typeface="Times New Roman"/>
                  <a:ea typeface="华文细黑"/>
                  <a:cs typeface="Times New Roman"/>
                </a:rPr>
                <a:t>的</a:t>
              </a:r>
              <a:r>
                <a:rPr lang="zh-CN" altLang="zh-CN" sz="2800" b="1" kern="100" dirty="0">
                  <a:latin typeface="Times New Roman"/>
                  <a:ea typeface="华文细黑"/>
                  <a:cs typeface="Times New Roman"/>
                </a:rPr>
                <a:t>形式存在于溶液中；一部分作为氧化剂转化为还原产物，这两部分中氮原子的总物质的量等于反应消耗的</a:t>
              </a:r>
              <a:r>
                <a:rPr lang="en-US" altLang="zh-CN" sz="2800" b="1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b="1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b="1" kern="100" dirty="0">
                  <a:latin typeface="Times New Roman"/>
                  <a:ea typeface="华文细黑"/>
                  <a:cs typeface="Times New Roman"/>
                </a:rPr>
                <a:t>中氮原子的物质的量。</a:t>
              </a:r>
              <a:endParaRPr lang="zh-CN" altLang="zh-CN" sz="1050" b="1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>
                  <a:solidFill>
                    <a:srgbClr val="0000FF"/>
                  </a:solidFill>
                  <a:latin typeface="宋体"/>
                  <a:ea typeface="华文细黑"/>
                  <a:cs typeface="Times New Roman"/>
                </a:rPr>
                <a:t>②</a:t>
              </a:r>
              <a:r>
                <a:rPr lang="zh-CN" altLang="zh-CN" sz="2800" b="1" kern="100" dirty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得失电子守恒法</a:t>
              </a:r>
              <a:endParaRPr lang="zh-CN" altLang="zh-CN" sz="1050" b="1" kern="100" dirty="0">
                <a:solidFill>
                  <a:srgbClr val="0000FF"/>
                </a:solidFill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b="1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b="1" kern="100" dirty="0">
                  <a:latin typeface="Times New Roman"/>
                  <a:ea typeface="华文细黑"/>
                  <a:cs typeface="Times New Roman"/>
                </a:rPr>
                <a:t>与金属的反应属于氧化还原反应，</a:t>
              </a:r>
              <a:r>
                <a:rPr lang="en-US" altLang="zh-CN" sz="2800" b="1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b="1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b="1" kern="100" dirty="0">
                  <a:latin typeface="Times New Roman"/>
                  <a:ea typeface="华文细黑"/>
                  <a:cs typeface="Times New Roman"/>
                </a:rPr>
                <a:t>中氮原子得电子的物质的量等于金属失电子的物质的量。</a:t>
              </a:r>
              <a:endParaRPr lang="zh-CN" altLang="zh-CN" sz="1050" b="1" kern="100" dirty="0">
                <a:effectLst/>
                <a:latin typeface="宋体"/>
                <a:cs typeface="Courier New"/>
              </a:endParaRP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6524631"/>
                </p:ext>
              </p:extLst>
            </p:nvPr>
          </p:nvGraphicFramePr>
          <p:xfrm>
            <a:off x="9134648" y="1943026"/>
            <a:ext cx="438150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246" name="文档" r:id="rId3" imgW="438873" imgH="698425" progId="Word.Document.12">
                    <p:embed/>
                  </p:oleObj>
                </mc:Choice>
                <mc:Fallback>
                  <p:oleObj name="文档" r:id="rId3" imgW="438873" imgH="698425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134648" y="1943026"/>
                          <a:ext cx="438150" cy="698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342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91586"/>
              </p:ext>
            </p:extLst>
          </p:nvPr>
        </p:nvGraphicFramePr>
        <p:xfrm>
          <a:off x="622300" y="482600"/>
          <a:ext cx="109601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70" name="文档" r:id="rId3" imgW="10961963" imgH="5995383" progId="Word.Document.12">
                  <p:embed/>
                </p:oleObj>
              </mc:Choice>
              <mc:Fallback>
                <p:oleObj name="文档" r:id="rId3" imgW="10961963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482600"/>
                        <a:ext cx="109601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椭圆 3"/>
          <p:cNvSpPr/>
          <p:nvPr/>
        </p:nvSpPr>
        <p:spPr>
          <a:xfrm>
            <a:off x="52498" y="1771440"/>
            <a:ext cx="791491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97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8542" y="477466"/>
            <a:ext cx="1116376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某稀硫酸和稀硝酸的混合溶液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，平均分成两份。向其中一份中逐渐加入铜粉，最多能溶解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9.6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。向另一份中逐渐加入铁粉，产生气体的量随铁粉质量增加的变化如图所示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已知硝酸只被还原为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。下列分析或结果错误的是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原混合酸中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2Fe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产生氢气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第二份溶液中最终溶质为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浓度为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2.5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en-US" altLang="zh-CN" sz="2800" kern="100" baseline="300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43362" name="Picture 2" descr="HX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94" y="4151847"/>
            <a:ext cx="4515737" cy="25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743157"/>
              </p:ext>
            </p:extLst>
          </p:nvPr>
        </p:nvGraphicFramePr>
        <p:xfrm>
          <a:off x="2857366" y="3263443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02" name="文档" r:id="rId4" imgW="451474" imgH="672864" progId="Word.Document.12">
                  <p:embed/>
                </p:oleObj>
              </mc:Choice>
              <mc:Fallback>
                <p:oleObj name="文档" r:id="rId4" imgW="451474" imgH="67286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366" y="3263443"/>
                        <a:ext cx="450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75333" y="2346328"/>
            <a:ext cx="5652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Fe+4H</a:t>
            </a:r>
            <a:r>
              <a:rPr lang="en-US" altLang="zh-CN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+NO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 NO</a:t>
            </a:r>
            <a:r>
              <a:rPr lang="en-US" altLang="zh-CN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+2H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</a:t>
            </a:r>
            <a:endParaRPr lang="zh-CN" altLang="zh-CN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95051" y="2758782"/>
            <a:ext cx="31335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Fe+2Fe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=3Fe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50378" y="3201740"/>
            <a:ext cx="38772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Fe+2H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 ↑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19342" y="5374010"/>
            <a:ext cx="7232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①</a:t>
            </a:r>
          </a:p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NO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46437" y="493663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②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90387" y="4911383"/>
            <a:ext cx="5838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③</a:t>
            </a:r>
          </a:p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endParaRPr lang="zh-CN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80206" y="2505884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7068" y="45418"/>
            <a:ext cx="7104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8H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+2NO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-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=3Cu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2+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47134" y="445010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5303118" y="5157986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50568" y="3758217"/>
            <a:ext cx="180022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807174" y="320505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50922" y="589026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9172" y="4365898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233512" y="4806454"/>
            <a:ext cx="390086" cy="35153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37354" y="4707935"/>
            <a:ext cx="1590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=n(SO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  <p:bldP spid="17" grpId="0"/>
      <p:bldP spid="18" grpId="0"/>
      <p:bldP spid="19" grpId="0"/>
      <p:bldP spid="21" grpId="0"/>
      <p:bldP spid="20" grpId="0"/>
      <p:bldP spid="22" grpId="0"/>
      <p:bldP spid="23" grpId="0"/>
      <p:bldP spid="24" grpId="0"/>
      <p:bldP spid="9" grpId="0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3390" y="298823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问题讨论</a:t>
            </a:r>
            <a:endParaRPr lang="zh-CN" altLang="zh-CN" sz="1050" b="1" kern="100" dirty="0" smtClean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用等质量的铜片与等体积的浓硝酸、稀硝酸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硝酸均过量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反应时，发现反应后所得溶液前者呈绿色，后者呈蓝色。对此有两种说法：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两者颜色不同的原因是因为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浓度差异引起的。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前者溶液呈绿色，是因为生成的红棕色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溶解于溶液中引起的。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你认为上述说法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“①”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“②”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合理。若是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合理，说明理由，若是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合理，设计一个简单实验证明：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0280" y="4715393"/>
            <a:ext cx="10098722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往蓝色溶液中通入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，溶液变成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绿色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或加热绿色溶液，有红棕色气体产生，溶液变成蓝色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62958" y="3659833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566" y="11510"/>
            <a:ext cx="11446006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现象描述答题模板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全面描述现象的程序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海、陆、空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海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溶液有什么变化；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陆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固体有什么变化；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空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气体有什么变化。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规范描述现象的答题模板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颜色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CC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气体：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的气泡，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在固体表面产生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气泡；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沉淀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：在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的沉淀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浑浊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……</a:t>
            </a:r>
            <a:endParaRPr lang="zh-CN" altLang="zh-CN" sz="1050" b="1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89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2523832" y="2565698"/>
            <a:ext cx="6955750" cy="12072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考点三　氨和铵盐</a:t>
            </a:r>
          </a:p>
        </p:txBody>
      </p:sp>
    </p:spTree>
    <p:extLst>
      <p:ext uri="{BB962C8B-B14F-4D97-AF65-F5344CB8AC3E}">
        <p14:creationId xmlns:p14="http://schemas.microsoft.com/office/powerpoint/2010/main" val="3166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91139" y="6377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氨的分子结构和物理性质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176708"/>
              </p:ext>
            </p:extLst>
          </p:nvPr>
        </p:nvGraphicFramePr>
        <p:xfrm>
          <a:off x="1342678" y="1325322"/>
          <a:ext cx="9289031" cy="2464512"/>
        </p:xfrm>
        <a:graphic>
          <a:graphicData uri="http://schemas.openxmlformats.org/drawingml/2006/table">
            <a:tbl>
              <a:tblPr/>
              <a:tblGrid>
                <a:gridCol w="2016224"/>
                <a:gridCol w="1968485"/>
                <a:gridCol w="2928059"/>
                <a:gridCol w="2376263"/>
              </a:tblGrid>
              <a:tr h="985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电子式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水溶性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88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 baseline="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比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烈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极易溶于水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∶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700)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4626" name="图片 1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603" y="2519299"/>
            <a:ext cx="1417606" cy="9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1432735" y="3633550"/>
            <a:ext cx="1745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5698" y="3653344"/>
            <a:ext cx="482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60961" y="316274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小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55077" y="297454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刺激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1139" y="3687054"/>
            <a:ext cx="6948488" cy="519112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  <a:latin typeface="方正姚体" pitchFamily="2" charset="-122"/>
                <a:ea typeface="方正姚体" pitchFamily="2" charset="-122"/>
              </a:rPr>
              <a:t>对比：常温下，</a:t>
            </a:r>
            <a:r>
              <a:rPr lang="en-US" altLang="zh-CN" sz="2800" b="1" dirty="0">
                <a:solidFill>
                  <a:srgbClr val="FFFF00"/>
                </a:solidFill>
                <a:latin typeface="方正姚体" pitchFamily="2" charset="-122"/>
                <a:ea typeface="方正姚体" pitchFamily="2" charset="-122"/>
              </a:rPr>
              <a:t>1</a:t>
            </a:r>
            <a:r>
              <a:rPr lang="zh-CN" altLang="en-US" sz="2800" b="1" dirty="0">
                <a:solidFill>
                  <a:srgbClr val="FFFF00"/>
                </a:solidFill>
                <a:latin typeface="方正姚体" pitchFamily="2" charset="-122"/>
                <a:ea typeface="方正姚体" pitchFamily="2" charset="-122"/>
              </a:rPr>
              <a:t>体积水溶解气体的体积：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296"/>
              </p:ext>
            </p:extLst>
          </p:nvPr>
        </p:nvGraphicFramePr>
        <p:xfrm>
          <a:off x="1054646" y="4149874"/>
          <a:ext cx="8893175" cy="2316480"/>
        </p:xfrm>
        <a:graphic>
          <a:graphicData uri="http://schemas.openxmlformats.org/drawingml/2006/table">
            <a:tbl>
              <a:tblPr/>
              <a:tblGrid>
                <a:gridCol w="1112838"/>
                <a:gridCol w="1111250"/>
                <a:gridCol w="1112837"/>
                <a:gridCol w="1111250"/>
                <a:gridCol w="835025"/>
                <a:gridCol w="909638"/>
                <a:gridCol w="720725"/>
                <a:gridCol w="1979612"/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NH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57150" marR="5715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HCl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SO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</a:t>
                      </a: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Cl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CO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O</a:t>
                      </a:r>
                      <a:r>
                        <a:rPr kumimoji="1" lang="en-US" altLang="zh-CN" sz="32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</a:t>
                      </a:r>
                      <a:r>
                        <a:rPr kumimoji="1" lang="en-US" altLang="zh-CN" sz="32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1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NO N</a:t>
                      </a:r>
                      <a:r>
                        <a:rPr kumimoji="1" lang="en-US" altLang="zh-CN" sz="32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CH</a:t>
                      </a:r>
                      <a:r>
                        <a:rPr kumimoji="1" lang="en-US" altLang="zh-CN" sz="32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 </a:t>
                      </a:r>
                      <a:r>
                        <a:rPr kumimoji="1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CO</a:t>
                      </a: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4093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700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极易溶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57150" marR="5715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500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极易溶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易溶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2.6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能溶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能溶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能溶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微溶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不易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溶</a:t>
                      </a: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难溶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57150" marR="5715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4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0" y="2708902"/>
            <a:ext cx="12190413" cy="971687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</a:rPr>
              <a:t>拟（类）卤素</a:t>
            </a:r>
            <a:r>
              <a:rPr lang="en-US" altLang="zh-CN" sz="2800" b="1" dirty="0"/>
              <a:t>—</a:t>
            </a:r>
            <a:r>
              <a:rPr lang="zh-CN" altLang="en-US" sz="2800" b="1" dirty="0"/>
              <a:t>这些虽然不含卤素原子，但其性质与卤素相似</a:t>
            </a:r>
            <a:r>
              <a:rPr lang="en-US" altLang="zh-CN" sz="2800" b="1" dirty="0"/>
              <a:t>.</a:t>
            </a:r>
            <a:r>
              <a:rPr lang="zh-CN" altLang="en-US" sz="2800" b="1" dirty="0">
                <a:solidFill>
                  <a:srgbClr val="0000FF"/>
                </a:solidFill>
              </a:rPr>
              <a:t>如 </a:t>
            </a:r>
            <a:r>
              <a:rPr lang="en-US" altLang="zh-CN" sz="2800" b="1" dirty="0">
                <a:solidFill>
                  <a:srgbClr val="0000FF"/>
                </a:solidFill>
              </a:rPr>
              <a:t>(CN)</a:t>
            </a:r>
            <a:r>
              <a:rPr lang="en-US" altLang="zh-CN" sz="2800" b="1" baseline="-30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</a:rPr>
              <a:t>氰</a:t>
            </a:r>
            <a:r>
              <a:rPr lang="zh-CN" altLang="en-US" sz="2800" b="1" dirty="0">
                <a:solidFill>
                  <a:srgbClr val="0000FF"/>
                </a:solidFill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</a:rPr>
              <a:t>(SCN)</a:t>
            </a:r>
            <a:r>
              <a:rPr lang="en-US" altLang="zh-CN" sz="2800" b="1" baseline="-30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</a:rPr>
              <a:t>硫氰</a:t>
            </a:r>
            <a:r>
              <a:rPr lang="zh-CN" altLang="en-US" sz="2800" b="1" dirty="0">
                <a:solidFill>
                  <a:srgbClr val="0000FF"/>
                </a:solidFill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</a:rPr>
              <a:t>(OCN)</a:t>
            </a:r>
            <a:r>
              <a:rPr lang="en-US" altLang="zh-CN" sz="2800" b="1" baseline="-30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</a:rPr>
              <a:t>氧氰   </a:t>
            </a:r>
            <a:r>
              <a:rPr lang="en-US" altLang="zh-CN" sz="2800" b="1" dirty="0" err="1">
                <a:solidFill>
                  <a:srgbClr val="0000FF"/>
                </a:solidFill>
              </a:rPr>
              <a:t>ICl</a:t>
            </a:r>
            <a:r>
              <a:rPr lang="zh-CN" altLang="en-US" sz="2800" b="1" dirty="0">
                <a:solidFill>
                  <a:srgbClr val="0000FF"/>
                </a:solidFill>
              </a:rPr>
              <a:t>、等。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30039" y="3769576"/>
            <a:ext cx="10666611" cy="2916913"/>
            <a:chOff x="288" y="2448"/>
            <a:chExt cx="5040" cy="1837"/>
          </a:xfrm>
        </p:grpSpPr>
        <p:sp>
          <p:nvSpPr>
            <p:cNvPr id="38935" name="Text Box 4"/>
            <p:cNvSpPr txBox="1">
              <a:spLocks noChangeArrowheads="1"/>
            </p:cNvSpPr>
            <p:nvPr/>
          </p:nvSpPr>
          <p:spPr bwMode="auto">
            <a:xfrm>
              <a:off x="288" y="2448"/>
              <a:ext cx="5040" cy="1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900" b="1" dirty="0">
                  <a:solidFill>
                    <a:srgbClr val="0000FF"/>
                  </a:solidFill>
                </a:rPr>
                <a:t>   ① (CN)</a:t>
              </a:r>
              <a:r>
                <a:rPr lang="en-US" altLang="zh-CN" sz="2900" b="1" baseline="-30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+H</a:t>
              </a:r>
              <a:r>
                <a:rPr lang="en-US" altLang="zh-CN" sz="2900" b="1" baseline="-30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O—— HCN+ HCNO    </a:t>
              </a:r>
            </a:p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900" b="1" dirty="0">
                  <a:solidFill>
                    <a:srgbClr val="0000FF"/>
                  </a:solidFill>
                </a:rPr>
                <a:t>   ② 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CN" sz="2900" b="1" dirty="0" err="1" smtClean="0">
                  <a:solidFill>
                    <a:srgbClr val="0000FF"/>
                  </a:solidFill>
                </a:rPr>
                <a:t>IBr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 +2NaOH  = NaBr+NaIO+H</a:t>
              </a:r>
              <a:r>
                <a:rPr lang="en-US" altLang="zh-CN" sz="2900" b="1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O</a:t>
              </a:r>
              <a:endParaRPr lang="en-US" altLang="zh-CN" sz="2900" b="1" baseline="-25000" dirty="0">
                <a:solidFill>
                  <a:srgbClr val="0000FF"/>
                </a:solidFill>
              </a:endParaRPr>
            </a:p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900" b="1" dirty="0">
                  <a:solidFill>
                    <a:srgbClr val="0000FF"/>
                  </a:solidFill>
                </a:rPr>
                <a:t>   ③ MnO</a:t>
              </a:r>
              <a:r>
                <a:rPr lang="en-US" altLang="zh-CN" sz="2900" b="1" baseline="-30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+4HSCN</a:t>
              </a:r>
              <a:r>
                <a:rPr lang="en-US" altLang="zh-CN" sz="2900" b="1" baseline="30000" dirty="0">
                  <a:solidFill>
                    <a:srgbClr val="0000FF"/>
                  </a:solidFill>
                </a:rPr>
                <a:t> 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 </a:t>
              </a:r>
              <a:r>
                <a:rPr lang="en-US" altLang="zh-CN" sz="2900" b="1" baseline="30000" dirty="0">
                  <a:solidFill>
                    <a:srgbClr val="0000FF"/>
                  </a:solidFill>
                </a:rPr>
                <a:t>△   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    </a:t>
              </a:r>
              <a:r>
                <a:rPr lang="en-US" altLang="zh-CN" sz="2900" b="1" dirty="0" err="1">
                  <a:solidFill>
                    <a:srgbClr val="0000FF"/>
                  </a:solidFill>
                </a:rPr>
                <a:t>Mn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(SCN)</a:t>
              </a:r>
              <a:r>
                <a:rPr lang="en-US" altLang="zh-CN" sz="29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 +(SCN)</a:t>
              </a:r>
              <a:r>
                <a:rPr lang="en-US" altLang="zh-CN" sz="29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 </a:t>
              </a:r>
              <a:r>
                <a:rPr lang="en-US" altLang="zh-CN" sz="3300" b="1" dirty="0"/>
                <a:t>↑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+2H</a:t>
              </a:r>
              <a:r>
                <a:rPr lang="en-US" altLang="zh-CN" sz="29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O</a:t>
              </a:r>
            </a:p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900" b="1" dirty="0">
                  <a:solidFill>
                    <a:srgbClr val="0000FF"/>
                  </a:solidFill>
                </a:rPr>
                <a:t>  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④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 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  6IBr +5Fe = </a:t>
              </a:r>
              <a:r>
                <a:rPr lang="en-US" altLang="zh-CN" sz="2900" b="1" dirty="0" smtClean="0">
                  <a:solidFill>
                    <a:srgbClr val="FF0000"/>
                  </a:solidFill>
                </a:rPr>
                <a:t>3FeI</a:t>
              </a:r>
              <a:r>
                <a:rPr lang="en-US" altLang="zh-CN" sz="2900" b="1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 +2FeBr</a:t>
              </a:r>
              <a:r>
                <a:rPr lang="en-US" altLang="zh-CN" sz="2900" b="1" baseline="-25000" dirty="0" smtClean="0">
                  <a:solidFill>
                    <a:srgbClr val="0000FF"/>
                  </a:solidFill>
                </a:rPr>
                <a:t>3</a:t>
              </a:r>
              <a:endParaRPr lang="en-US" altLang="zh-CN" sz="2900" b="1" baseline="-25000" dirty="0">
                <a:solidFill>
                  <a:srgbClr val="0000FF"/>
                </a:solidFill>
              </a:endParaRPr>
            </a:p>
            <a:p>
              <a:pPr algn="just" eaLnBrk="1" hangingPunct="1">
                <a:spcBef>
                  <a:spcPct val="50000"/>
                </a:spcBef>
                <a:buFontTx/>
                <a:buNone/>
              </a:pPr>
              <a:endParaRPr lang="en-US" altLang="zh-CN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38936" name="Line 5"/>
            <p:cNvSpPr>
              <a:spLocks noChangeShapeType="1"/>
            </p:cNvSpPr>
            <p:nvPr/>
          </p:nvSpPr>
          <p:spPr bwMode="auto">
            <a:xfrm>
              <a:off x="1531" y="2688"/>
              <a:ext cx="33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8" name="Line 7"/>
            <p:cNvSpPr>
              <a:spLocks noChangeShapeType="1"/>
            </p:cNvSpPr>
            <p:nvPr/>
          </p:nvSpPr>
          <p:spPr bwMode="auto">
            <a:xfrm>
              <a:off x="1848" y="3577"/>
              <a:ext cx="38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9" name="Line 8"/>
            <p:cNvSpPr>
              <a:spLocks noChangeShapeType="1"/>
            </p:cNvSpPr>
            <p:nvPr/>
          </p:nvSpPr>
          <p:spPr bwMode="auto">
            <a:xfrm>
              <a:off x="1848" y="3540"/>
              <a:ext cx="38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450348" y="254418"/>
            <a:ext cx="5472988" cy="1079750"/>
            <a:chOff x="0" y="1884"/>
            <a:chExt cx="2160" cy="528"/>
          </a:xfrm>
        </p:grpSpPr>
        <p:sp>
          <p:nvSpPr>
            <p:cNvPr id="38931" name="Rectangle 10"/>
            <p:cNvSpPr>
              <a:spLocks noChangeArrowheads="1"/>
            </p:cNvSpPr>
            <p:nvPr/>
          </p:nvSpPr>
          <p:spPr bwMode="auto">
            <a:xfrm>
              <a:off x="0" y="1884"/>
              <a:ext cx="2160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300" b="1" dirty="0">
                  <a:solidFill>
                    <a:srgbClr val="FF3300"/>
                  </a:solidFill>
                </a:rPr>
                <a:t>卤素与水的反应</a:t>
              </a:r>
              <a:br>
                <a:rPr lang="zh-CN" altLang="en-US" sz="3300" b="1" dirty="0">
                  <a:solidFill>
                    <a:srgbClr val="FF3300"/>
                  </a:solidFill>
                </a:rPr>
              </a:br>
              <a:r>
                <a:rPr lang="en-US" altLang="zh-CN" sz="3300" b="1" dirty="0">
                  <a:solidFill>
                    <a:srgbClr val="FF3300"/>
                  </a:solidFill>
                </a:rPr>
                <a:t>X</a:t>
              </a:r>
              <a:r>
                <a:rPr lang="en-US" altLang="zh-CN" sz="3300" b="1" baseline="-25000" dirty="0">
                  <a:solidFill>
                    <a:srgbClr val="FF3300"/>
                  </a:solidFill>
                </a:rPr>
                <a:t>2</a:t>
              </a:r>
              <a:r>
                <a:rPr lang="en-US" altLang="zh-CN" sz="3300" b="1" dirty="0">
                  <a:solidFill>
                    <a:srgbClr val="FF3300"/>
                  </a:solidFill>
                </a:rPr>
                <a:t>+H</a:t>
              </a:r>
              <a:r>
                <a:rPr lang="en-US" altLang="zh-CN" sz="3300" b="1" baseline="-25000" dirty="0">
                  <a:solidFill>
                    <a:srgbClr val="FF3300"/>
                  </a:solidFill>
                </a:rPr>
                <a:t>2</a:t>
              </a:r>
              <a:r>
                <a:rPr lang="en-US" altLang="zh-CN" sz="3300" b="1" dirty="0">
                  <a:solidFill>
                    <a:srgbClr val="FF3300"/>
                  </a:solidFill>
                </a:rPr>
                <a:t>O      HX+HXO</a:t>
              </a:r>
              <a:br>
                <a:rPr lang="en-US" altLang="zh-CN" sz="3300" b="1" dirty="0">
                  <a:solidFill>
                    <a:srgbClr val="FF3300"/>
                  </a:solidFill>
                </a:rPr>
              </a:br>
              <a:endParaRPr lang="en-US" altLang="zh-CN" sz="3300" b="1" dirty="0">
                <a:solidFill>
                  <a:srgbClr val="FF3300"/>
                </a:solidFill>
              </a:endParaRPr>
            </a:p>
          </p:txBody>
        </p:sp>
        <p:grpSp>
          <p:nvGrpSpPr>
            <p:cNvPr id="38932" name="Group 11"/>
            <p:cNvGrpSpPr>
              <a:grpSpLocks/>
            </p:cNvGrpSpPr>
            <p:nvPr/>
          </p:nvGrpSpPr>
          <p:grpSpPr bwMode="auto">
            <a:xfrm>
              <a:off x="930" y="2115"/>
              <a:ext cx="227" cy="45"/>
              <a:chOff x="839" y="2387"/>
              <a:chExt cx="227" cy="45"/>
            </a:xfrm>
          </p:grpSpPr>
          <p:sp>
            <p:nvSpPr>
              <p:cNvPr id="38933" name="Line 12"/>
              <p:cNvSpPr>
                <a:spLocks noChangeShapeType="1"/>
              </p:cNvSpPr>
              <p:nvPr/>
            </p:nvSpPr>
            <p:spPr bwMode="auto">
              <a:xfrm>
                <a:off x="839" y="2387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34" name="Line 13"/>
              <p:cNvSpPr>
                <a:spLocks noChangeShapeType="1"/>
              </p:cNvSpPr>
              <p:nvPr/>
            </p:nvSpPr>
            <p:spPr bwMode="auto">
              <a:xfrm flipH="1">
                <a:off x="839" y="2432"/>
                <a:ext cx="1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62431" y="254060"/>
            <a:ext cx="6526950" cy="1513237"/>
            <a:chOff x="2445" y="2065"/>
            <a:chExt cx="3084" cy="953"/>
          </a:xfrm>
        </p:grpSpPr>
        <p:sp>
          <p:nvSpPr>
            <p:cNvPr id="38924" name="Rectangle 15"/>
            <p:cNvSpPr>
              <a:spLocks noChangeArrowheads="1"/>
            </p:cNvSpPr>
            <p:nvPr/>
          </p:nvSpPr>
          <p:spPr bwMode="auto">
            <a:xfrm>
              <a:off x="2445" y="2065"/>
              <a:ext cx="3084" cy="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3300" b="1" dirty="0"/>
                <a:t>     2F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+2H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O=4HF+O</a:t>
              </a:r>
              <a:r>
                <a:rPr lang="en-US" altLang="zh-CN" sz="3300" b="1" baseline="-25000" dirty="0"/>
                <a:t>2</a:t>
              </a:r>
            </a:p>
            <a:p>
              <a:pPr eaLnBrk="1" hangingPunct="1">
                <a:buFontTx/>
                <a:buNone/>
              </a:pPr>
              <a:r>
                <a:rPr lang="en-US" altLang="zh-CN" sz="3300" b="1" dirty="0"/>
                <a:t>      Cl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+H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O    </a:t>
              </a:r>
              <a:r>
                <a:rPr lang="en-US" altLang="zh-CN" sz="3300" b="1" dirty="0" err="1"/>
                <a:t>HCl+HClO</a:t>
              </a:r>
              <a:r>
                <a:rPr lang="en-US" altLang="zh-CN" sz="3300" b="1" dirty="0"/>
                <a:t>    </a:t>
              </a:r>
            </a:p>
            <a:p>
              <a:pPr eaLnBrk="1" hangingPunct="1">
                <a:buFontTx/>
                <a:buNone/>
              </a:pPr>
              <a:r>
                <a:rPr lang="en-US" altLang="zh-CN" sz="3300" b="1" dirty="0"/>
                <a:t>      Br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+H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O     </a:t>
              </a:r>
              <a:r>
                <a:rPr lang="en-US" altLang="zh-CN" sz="3300" b="1" dirty="0" err="1"/>
                <a:t>HBr+HBrO</a:t>
              </a:r>
              <a:endParaRPr lang="en-US" altLang="zh-CN" sz="3300" b="1" dirty="0"/>
            </a:p>
            <a:p>
              <a:pPr eaLnBrk="1" hangingPunct="1">
                <a:buFontTx/>
                <a:buNone/>
              </a:pPr>
              <a:r>
                <a:rPr lang="en-US" altLang="zh-CN" sz="3300" b="1" dirty="0"/>
                <a:t>            </a:t>
              </a:r>
            </a:p>
          </p:txBody>
        </p:sp>
        <p:grpSp>
          <p:nvGrpSpPr>
            <p:cNvPr id="38925" name="Group 16"/>
            <p:cNvGrpSpPr>
              <a:grpSpLocks/>
            </p:cNvGrpSpPr>
            <p:nvPr/>
          </p:nvGrpSpPr>
          <p:grpSpPr bwMode="auto">
            <a:xfrm>
              <a:off x="3560" y="2614"/>
              <a:ext cx="227" cy="45"/>
              <a:chOff x="839" y="2387"/>
              <a:chExt cx="227" cy="45"/>
            </a:xfrm>
          </p:grpSpPr>
          <p:sp>
            <p:nvSpPr>
              <p:cNvPr id="38929" name="Line 17"/>
              <p:cNvSpPr>
                <a:spLocks noChangeShapeType="1"/>
              </p:cNvSpPr>
              <p:nvPr/>
            </p:nvSpPr>
            <p:spPr bwMode="auto">
              <a:xfrm>
                <a:off x="839" y="2387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30" name="Line 18"/>
              <p:cNvSpPr>
                <a:spLocks noChangeShapeType="1"/>
              </p:cNvSpPr>
              <p:nvPr/>
            </p:nvSpPr>
            <p:spPr bwMode="auto">
              <a:xfrm flipH="1">
                <a:off x="839" y="2432"/>
                <a:ext cx="1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926" name="Group 19"/>
            <p:cNvGrpSpPr>
              <a:grpSpLocks/>
            </p:cNvGrpSpPr>
            <p:nvPr/>
          </p:nvGrpSpPr>
          <p:grpSpPr bwMode="auto">
            <a:xfrm>
              <a:off x="3606" y="2931"/>
              <a:ext cx="227" cy="45"/>
              <a:chOff x="839" y="2387"/>
              <a:chExt cx="227" cy="45"/>
            </a:xfrm>
          </p:grpSpPr>
          <p:sp>
            <p:nvSpPr>
              <p:cNvPr id="38927" name="Line 20"/>
              <p:cNvSpPr>
                <a:spLocks noChangeShapeType="1"/>
              </p:cNvSpPr>
              <p:nvPr/>
            </p:nvSpPr>
            <p:spPr bwMode="auto">
              <a:xfrm>
                <a:off x="839" y="2387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28" name="Line 21"/>
              <p:cNvSpPr>
                <a:spLocks noChangeShapeType="1"/>
              </p:cNvSpPr>
              <p:nvPr/>
            </p:nvSpPr>
            <p:spPr bwMode="auto">
              <a:xfrm flipH="1">
                <a:off x="839" y="2432"/>
                <a:ext cx="1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774536" y="1247512"/>
            <a:ext cx="3504743" cy="638323"/>
            <a:chOff x="2848" y="1298"/>
            <a:chExt cx="1656" cy="402"/>
          </a:xfrm>
        </p:grpSpPr>
        <p:sp>
          <p:nvSpPr>
            <p:cNvPr id="38922" name="Text Box 23"/>
            <p:cNvSpPr txBox="1">
              <a:spLocks noChangeArrowheads="1"/>
            </p:cNvSpPr>
            <p:nvPr/>
          </p:nvSpPr>
          <p:spPr bwMode="auto">
            <a:xfrm>
              <a:off x="2971" y="1298"/>
              <a:ext cx="1533" cy="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274638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3300" b="1">
                  <a:solidFill>
                    <a:srgbClr val="FF3300"/>
                  </a:solidFill>
                </a:rPr>
                <a:t>歧化反应</a:t>
              </a:r>
            </a:p>
          </p:txBody>
        </p:sp>
        <p:sp>
          <p:nvSpPr>
            <p:cNvPr id="38923" name="AutoShape 24"/>
            <p:cNvSpPr>
              <a:spLocks/>
            </p:cNvSpPr>
            <p:nvPr/>
          </p:nvSpPr>
          <p:spPr bwMode="auto">
            <a:xfrm>
              <a:off x="2848" y="1305"/>
              <a:ext cx="245" cy="395"/>
            </a:xfrm>
            <a:prstGeom prst="rightBrace">
              <a:avLst>
                <a:gd name="adj1" fmla="val 37363"/>
                <a:gd name="adj2" fmla="val 50000"/>
              </a:avLst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900"/>
            </a:p>
          </p:txBody>
        </p:sp>
      </p:grpSp>
      <p:sp>
        <p:nvSpPr>
          <p:cNvPr id="90137" name="Text Box 25"/>
          <p:cNvSpPr txBox="1">
            <a:spLocks noChangeArrowheads="1"/>
          </p:cNvSpPr>
          <p:nvPr/>
        </p:nvSpPr>
        <p:spPr bwMode="auto">
          <a:xfrm>
            <a:off x="912165" y="2205549"/>
            <a:ext cx="7007370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indent="274638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3300" b="1" dirty="0">
                <a:solidFill>
                  <a:srgbClr val="0000FF"/>
                </a:solidFill>
              </a:rPr>
              <a:t>I </a:t>
            </a:r>
            <a:r>
              <a:rPr lang="en-US" altLang="zh-CN" sz="3300" b="1" dirty="0" err="1">
                <a:solidFill>
                  <a:srgbClr val="0000FF"/>
                </a:solidFill>
              </a:rPr>
              <a:t>Cl</a:t>
            </a:r>
            <a:r>
              <a:rPr lang="en-US" altLang="zh-CN" sz="3300" b="1" dirty="0">
                <a:solidFill>
                  <a:srgbClr val="0000FF"/>
                </a:solidFill>
              </a:rPr>
              <a:t> +H</a:t>
            </a:r>
            <a:r>
              <a:rPr lang="en-US" altLang="zh-CN" sz="33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</a:rPr>
              <a:t>O=</a:t>
            </a:r>
            <a:r>
              <a:rPr lang="en-US" altLang="zh-CN" sz="3300" b="1" dirty="0" err="1">
                <a:solidFill>
                  <a:srgbClr val="0000FF"/>
                </a:solidFill>
              </a:rPr>
              <a:t>HCl+HIO</a:t>
            </a:r>
            <a:endParaRPr lang="en-US" altLang="zh-CN" sz="3300" b="1" dirty="0">
              <a:solidFill>
                <a:srgbClr val="0000FF"/>
              </a:solidFill>
            </a:endParaRPr>
          </a:p>
        </p:txBody>
      </p:sp>
      <p:sp>
        <p:nvSpPr>
          <p:cNvPr id="90138" name="Text Box 26"/>
          <p:cNvSpPr txBox="1">
            <a:spLocks noChangeArrowheads="1"/>
          </p:cNvSpPr>
          <p:nvPr/>
        </p:nvSpPr>
        <p:spPr bwMode="auto">
          <a:xfrm>
            <a:off x="814811" y="1916557"/>
            <a:ext cx="6143883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indent="274638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900" b="1" dirty="0">
                <a:solidFill>
                  <a:srgbClr val="0000FF"/>
                </a:solidFill>
              </a:rPr>
              <a:t>+1 -1                    -1      +1</a:t>
            </a:r>
          </a:p>
        </p:txBody>
      </p:sp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5902615" y="2205549"/>
            <a:ext cx="4825372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indent="274638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3300" b="1" dirty="0">
                <a:solidFill>
                  <a:srgbClr val="FF0000"/>
                </a:solidFill>
              </a:rPr>
              <a:t>非氧化还原反应</a:t>
            </a:r>
          </a:p>
        </p:txBody>
      </p:sp>
    </p:spTree>
    <p:extLst>
      <p:ext uri="{BB962C8B-B14F-4D97-AF65-F5344CB8AC3E}">
        <p14:creationId xmlns:p14="http://schemas.microsoft.com/office/powerpoint/2010/main" val="2826955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 animBg="1"/>
      <p:bldP spid="90137" grpId="0"/>
      <p:bldP spid="90138" grpId="0"/>
      <p:bldP spid="9013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45418"/>
            <a:ext cx="10981940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氨的化学性质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158" y="837506"/>
            <a:ext cx="5760935" cy="197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407669"/>
              </p:ext>
            </p:extLst>
          </p:nvPr>
        </p:nvGraphicFramePr>
        <p:xfrm>
          <a:off x="520700" y="3171401"/>
          <a:ext cx="11163300" cy="334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51" name="文档" r:id="rId4" imgW="11158792" imgH="3354603" progId="Word.Document.12">
                  <p:embed/>
                </p:oleObj>
              </mc:Choice>
              <mc:Fallback>
                <p:oleObj name="文档" r:id="rId4" imgW="11158792" imgH="33546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700" y="3171401"/>
                        <a:ext cx="11163300" cy="334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566476"/>
              </p:ext>
            </p:extLst>
          </p:nvPr>
        </p:nvGraphicFramePr>
        <p:xfrm>
          <a:off x="2070100" y="4546600"/>
          <a:ext cx="675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52" name="文档" r:id="rId6" imgW="6757443" imgH="736541" progId="Word.Document.12">
                  <p:embed/>
                </p:oleObj>
              </mc:Choice>
              <mc:Fallback>
                <p:oleObj name="文档" r:id="rId6" imgW="6757443" imgH="7365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0100" y="4546600"/>
                        <a:ext cx="67564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8208838" y="5468067"/>
            <a:ext cx="2182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536972"/>
              </p:ext>
            </p:extLst>
          </p:nvPr>
        </p:nvGraphicFramePr>
        <p:xfrm>
          <a:off x="2062758" y="4005858"/>
          <a:ext cx="536547" cy="287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53" name="Flash Movie" r:id="rId8" imgW="680040" imgH="164520" progId="Flash.Movie">
                  <p:embed/>
                </p:oleObj>
              </mc:Choice>
              <mc:Fallback>
                <p:oleObj name="Flash Movie" r:id="rId8" imgW="680040" imgH="164520" progId="Flash.Movi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758" y="4005858"/>
                        <a:ext cx="536547" cy="2874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452234"/>
              </p:ext>
            </p:extLst>
          </p:nvPr>
        </p:nvGraphicFramePr>
        <p:xfrm>
          <a:off x="4150990" y="4005858"/>
          <a:ext cx="53657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54" name="Flash Movie" r:id="rId10" imgW="680040" imgH="164520" progId="Flash.Movie">
                  <p:embed/>
                </p:oleObj>
              </mc:Choice>
              <mc:Fallback>
                <p:oleObj name="Flash Movie" r:id="rId10" imgW="680040" imgH="164520" progId="Flash.Movi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990" y="4005858"/>
                        <a:ext cx="536575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9166" y="45418"/>
            <a:ext cx="11457851" cy="63401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氨气与酸的反应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蘸有浓盐酸的玻璃棒与蘸有浓氨水的玻璃棒靠近，其现象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将浓盐酸改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也会出现相同的现象。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如过量氨水与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氨的催化氧化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3598" y="75745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有白烟生成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1414" y="141822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19567" y="1871480"/>
            <a:ext cx="8109551" cy="660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442036"/>
              </p:ext>
            </p:extLst>
          </p:nvPr>
        </p:nvGraphicFramePr>
        <p:xfrm>
          <a:off x="495448" y="3913104"/>
          <a:ext cx="62944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342" name="文档" r:id="rId3" imgW="6293746" imgH="647623" progId="Word.Document.12">
                  <p:embed/>
                </p:oleObj>
              </mc:Choice>
              <mc:Fallback>
                <p:oleObj name="文档" r:id="rId3" imgW="6293746" imgH="6476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448" y="3913104"/>
                        <a:ext cx="629443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536620"/>
              </p:ext>
            </p:extLst>
          </p:nvPr>
        </p:nvGraphicFramePr>
        <p:xfrm>
          <a:off x="2661313" y="5162640"/>
          <a:ext cx="48847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343" name="文档" r:id="rId5" imgW="4884124" imgH="1079679" progId="Word.Document.12">
                  <p:embed/>
                </p:oleObj>
              </mc:Choice>
              <mc:Fallback>
                <p:oleObj name="文档" r:id="rId5" imgW="4884124" imgH="1079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1313" y="5162640"/>
                        <a:ext cx="4884738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334566" y="1701602"/>
            <a:ext cx="1919567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b="1" dirty="0">
                <a:solidFill>
                  <a:srgbClr val="000066"/>
                </a:solidFill>
                <a:latin typeface="宋体" charset="-122"/>
              </a:rPr>
              <a:t>还原性</a:t>
            </a:r>
          </a:p>
        </p:txBody>
      </p:sp>
      <p:sp>
        <p:nvSpPr>
          <p:cNvPr id="10260" name="Text Box 20"/>
          <p:cNvSpPr txBox="1">
            <a:spLocks noChangeArrowheads="1"/>
          </p:cNvSpPr>
          <p:nvPr/>
        </p:nvSpPr>
        <p:spPr bwMode="auto">
          <a:xfrm>
            <a:off x="2383099" y="3350072"/>
            <a:ext cx="7199963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900" b="1" dirty="0">
                <a:solidFill>
                  <a:srgbClr val="003300"/>
                </a:solidFill>
                <a:latin typeface="宋体" charset="-122"/>
              </a:rPr>
              <a:t>8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NH</a:t>
            </a:r>
            <a:r>
              <a:rPr kumimoji="0" lang="en-US" altLang="zh-CN" sz="2900" b="1" baseline="-25000" dirty="0">
                <a:solidFill>
                  <a:srgbClr val="003300"/>
                </a:solidFill>
                <a:latin typeface="宋体" charset="-122"/>
              </a:rPr>
              <a:t>3  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+  3Cl</a:t>
            </a:r>
            <a:r>
              <a:rPr kumimoji="0" lang="en-US" altLang="zh-CN" sz="2900" b="1" baseline="-25000" dirty="0">
                <a:solidFill>
                  <a:srgbClr val="003300"/>
                </a:solidFill>
                <a:latin typeface="宋体" charset="-122"/>
              </a:rPr>
              <a:t>2(</a:t>
            </a:r>
            <a:r>
              <a:rPr kumimoji="0" lang="zh-CN" altLang="en-US" sz="2900" b="1" baseline="-25000" dirty="0">
                <a:solidFill>
                  <a:srgbClr val="FF0000"/>
                </a:solidFill>
              </a:rPr>
              <a:t>不</a:t>
            </a:r>
            <a:r>
              <a:rPr kumimoji="0" lang="zh-CN" altLang="en-US" sz="2900" b="1" baseline="-25000" dirty="0">
                <a:solidFill>
                  <a:srgbClr val="FF0000"/>
                </a:solidFill>
                <a:latin typeface="宋体" charset="-122"/>
              </a:rPr>
              <a:t>足</a:t>
            </a:r>
            <a:r>
              <a:rPr kumimoji="0" lang="zh-CN" altLang="en-US" sz="2900" b="1" baseline="-25000" dirty="0">
                <a:solidFill>
                  <a:srgbClr val="003300"/>
                </a:solidFill>
                <a:latin typeface="宋体" charset="-122"/>
              </a:rPr>
              <a:t>)  </a:t>
            </a:r>
            <a:r>
              <a:rPr kumimoji="0" lang="zh-CN" altLang="en-US" sz="2900" b="1" dirty="0">
                <a:solidFill>
                  <a:srgbClr val="003300"/>
                </a:solidFill>
                <a:latin typeface="宋体" charset="-122"/>
              </a:rPr>
              <a:t>=</a:t>
            </a:r>
            <a:r>
              <a:rPr kumimoji="0" lang="zh-CN" altLang="en-US" sz="2900" b="1" baseline="-25000" dirty="0">
                <a:solidFill>
                  <a:srgbClr val="003300"/>
                </a:solidFill>
                <a:latin typeface="宋体" charset="-122"/>
              </a:rPr>
              <a:t>   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N</a:t>
            </a:r>
            <a:r>
              <a:rPr kumimoji="0" lang="en-US" altLang="zh-CN" sz="2900" b="1" baseline="-25000" dirty="0">
                <a:solidFill>
                  <a:srgbClr val="003300"/>
                </a:solidFill>
                <a:latin typeface="宋体" charset="-122"/>
              </a:rPr>
              <a:t>2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  +  6NH</a:t>
            </a:r>
            <a:r>
              <a:rPr kumimoji="0" lang="en-US" altLang="zh-CN" sz="2900" b="1" baseline="-25000" dirty="0">
                <a:solidFill>
                  <a:srgbClr val="003300"/>
                </a:solidFill>
                <a:latin typeface="宋体" charset="-122"/>
              </a:rPr>
              <a:t>4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Cl</a:t>
            </a:r>
          </a:p>
        </p:txBody>
      </p:sp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2380941" y="2518400"/>
            <a:ext cx="7487792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900" b="1" dirty="0">
                <a:solidFill>
                  <a:srgbClr val="003300"/>
                </a:solidFill>
                <a:latin typeface="宋体" charset="-122"/>
              </a:rPr>
              <a:t>2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NH</a:t>
            </a:r>
            <a:r>
              <a:rPr kumimoji="0" lang="en-US" altLang="zh-CN" sz="2900" b="1" baseline="-25000" dirty="0">
                <a:solidFill>
                  <a:srgbClr val="003300"/>
                </a:solidFill>
                <a:latin typeface="宋体" charset="-122"/>
              </a:rPr>
              <a:t>3  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+  3Cl</a:t>
            </a:r>
            <a:r>
              <a:rPr kumimoji="0" lang="en-US" altLang="zh-CN" sz="2900" b="1" baseline="-25000" dirty="0">
                <a:solidFill>
                  <a:srgbClr val="003300"/>
                </a:solidFill>
                <a:latin typeface="宋体" charset="-122"/>
              </a:rPr>
              <a:t>2(</a:t>
            </a:r>
            <a:r>
              <a:rPr kumimoji="0" lang="zh-CN" altLang="en-US" sz="2900" b="1" baseline="-25000" dirty="0">
                <a:solidFill>
                  <a:srgbClr val="003300"/>
                </a:solidFill>
                <a:latin typeface="宋体" charset="-122"/>
              </a:rPr>
              <a:t>足量)  </a:t>
            </a:r>
            <a:r>
              <a:rPr kumimoji="0" lang="zh-CN" altLang="en-US" sz="2900" b="1" dirty="0">
                <a:solidFill>
                  <a:srgbClr val="003300"/>
                </a:solidFill>
                <a:latin typeface="宋体" charset="-122"/>
              </a:rPr>
              <a:t>=</a:t>
            </a:r>
            <a:r>
              <a:rPr kumimoji="0" lang="zh-CN" altLang="en-US" sz="2900" b="1" baseline="-25000" dirty="0">
                <a:solidFill>
                  <a:srgbClr val="003300"/>
                </a:solidFill>
                <a:latin typeface="宋体" charset="-122"/>
              </a:rPr>
              <a:t>   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N</a:t>
            </a:r>
            <a:r>
              <a:rPr kumimoji="0" lang="en-US" altLang="zh-CN" sz="2900" b="1" baseline="-25000" dirty="0">
                <a:solidFill>
                  <a:srgbClr val="003300"/>
                </a:solidFill>
                <a:latin typeface="宋体" charset="-122"/>
              </a:rPr>
              <a:t>2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  +  6HCl  </a:t>
            </a:r>
          </a:p>
        </p:txBody>
      </p:sp>
      <p:sp>
        <p:nvSpPr>
          <p:cNvPr id="10262" name="AutoShape 22"/>
          <p:cNvSpPr>
            <a:spLocks/>
          </p:cNvSpPr>
          <p:nvPr/>
        </p:nvSpPr>
        <p:spPr bwMode="auto">
          <a:xfrm>
            <a:off x="1999990" y="930968"/>
            <a:ext cx="95238" cy="2143621"/>
          </a:xfrm>
          <a:prstGeom prst="leftBrace">
            <a:avLst>
              <a:gd name="adj1" fmla="val 22194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10263" name="AutoShape 23"/>
          <p:cNvSpPr>
            <a:spLocks noChangeArrowheads="1"/>
          </p:cNvSpPr>
          <p:nvPr/>
        </p:nvSpPr>
        <p:spPr bwMode="auto">
          <a:xfrm>
            <a:off x="2380941" y="1283474"/>
            <a:ext cx="7680383" cy="1020483"/>
          </a:xfrm>
          <a:prstGeom prst="wedgeRoundRectCallout">
            <a:avLst>
              <a:gd name="adj1" fmla="val -57329"/>
              <a:gd name="adj2" fmla="val -48454"/>
              <a:gd name="adj3" fmla="val 16667"/>
            </a:avLst>
          </a:prstGeom>
          <a:solidFill>
            <a:srgbClr val="00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8850" tIns="54425" rIns="108850" bIns="54425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solidFill>
                  <a:srgbClr val="FFFF00"/>
                </a:solidFill>
                <a:latin typeface="Arial" charset="0"/>
              </a:rPr>
              <a:t>此反应用于工业制取硝酸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en-US" sz="24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2811897" y="1582009"/>
            <a:ext cx="2785171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400" b="1" dirty="0">
                <a:solidFill>
                  <a:srgbClr val="FFFF00"/>
                </a:solidFill>
                <a:latin typeface="Arial" charset="0"/>
              </a:rPr>
              <a:t>2</a:t>
            </a:r>
            <a:r>
              <a:rPr kumimoji="0" lang="en-US" altLang="zh-CN" sz="2400" b="1" dirty="0">
                <a:solidFill>
                  <a:srgbClr val="FFFF00"/>
                </a:solidFill>
                <a:latin typeface="Arial" charset="0"/>
              </a:rPr>
              <a:t>NO+ O</a:t>
            </a:r>
            <a:r>
              <a:rPr kumimoji="0" lang="en-US" altLang="zh-CN" sz="2400" b="1" baseline="-25000" dirty="0">
                <a:solidFill>
                  <a:srgbClr val="FFFF00"/>
                </a:solidFill>
                <a:latin typeface="Arial" charset="0"/>
              </a:rPr>
              <a:t>2</a:t>
            </a:r>
            <a:r>
              <a:rPr kumimoji="0" lang="en-US" altLang="zh-CN" sz="2400" b="1" dirty="0">
                <a:solidFill>
                  <a:srgbClr val="FFFF00"/>
                </a:solidFill>
                <a:latin typeface="Arial" charset="0"/>
              </a:rPr>
              <a:t>= 2NO</a:t>
            </a:r>
            <a:r>
              <a:rPr kumimoji="0" lang="en-US" altLang="zh-CN" sz="2400" b="1" baseline="-25000" dirty="0">
                <a:solidFill>
                  <a:srgbClr val="FFFF00"/>
                </a:solidFill>
                <a:latin typeface="Arial" charset="0"/>
              </a:rPr>
              <a:t>2</a:t>
            </a:r>
            <a:r>
              <a:rPr kumimoji="0" lang="en-US" altLang="zh-CN" sz="2400" b="1" dirty="0">
                <a:solidFill>
                  <a:srgbClr val="FFFF00"/>
                </a:solidFill>
                <a:latin typeface="Arial" charset="0"/>
              </a:rPr>
              <a:t> </a:t>
            </a: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5628694" y="1582009"/>
            <a:ext cx="4607384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400" b="1" dirty="0">
                <a:solidFill>
                  <a:srgbClr val="FFFF00"/>
                </a:solidFill>
                <a:latin typeface="Arial" charset="0"/>
              </a:rPr>
              <a:t>3</a:t>
            </a:r>
            <a:r>
              <a:rPr kumimoji="0" lang="en-US" altLang="zh-CN" sz="2400" b="1" dirty="0">
                <a:solidFill>
                  <a:srgbClr val="FFFF00"/>
                </a:solidFill>
                <a:latin typeface="Arial" charset="0"/>
              </a:rPr>
              <a:t>NO</a:t>
            </a:r>
            <a:r>
              <a:rPr kumimoji="0" lang="en-US" altLang="zh-CN" sz="2400" b="1" baseline="-25000" dirty="0">
                <a:solidFill>
                  <a:srgbClr val="FFFF00"/>
                </a:solidFill>
                <a:latin typeface="Arial" charset="0"/>
              </a:rPr>
              <a:t>2</a:t>
            </a:r>
            <a:r>
              <a:rPr kumimoji="0" lang="en-US" altLang="zh-CN" sz="2400" b="1" dirty="0">
                <a:solidFill>
                  <a:srgbClr val="FFFF00"/>
                </a:solidFill>
                <a:latin typeface="Arial" charset="0"/>
              </a:rPr>
              <a:t> + H</a:t>
            </a:r>
            <a:r>
              <a:rPr kumimoji="0" lang="en-US" altLang="zh-CN" sz="2400" b="1" baseline="-25000" dirty="0">
                <a:solidFill>
                  <a:srgbClr val="FFFF00"/>
                </a:solidFill>
                <a:latin typeface="Arial" charset="0"/>
              </a:rPr>
              <a:t>2</a:t>
            </a:r>
            <a:r>
              <a:rPr kumimoji="0" lang="en-US" altLang="zh-CN" sz="2400" b="1" dirty="0">
                <a:solidFill>
                  <a:srgbClr val="FFFF00"/>
                </a:solidFill>
                <a:latin typeface="Arial" charset="0"/>
              </a:rPr>
              <a:t>O =  2HNO</a:t>
            </a:r>
            <a:r>
              <a:rPr kumimoji="0" lang="en-US" altLang="zh-CN" sz="2400" b="1" baseline="-25000" dirty="0">
                <a:solidFill>
                  <a:srgbClr val="FFFF00"/>
                </a:solidFill>
                <a:latin typeface="Arial" charset="0"/>
              </a:rPr>
              <a:t>3 </a:t>
            </a:r>
            <a:r>
              <a:rPr kumimoji="0" lang="en-US" altLang="zh-CN" sz="2400" b="1" dirty="0">
                <a:solidFill>
                  <a:srgbClr val="FFFF00"/>
                </a:solidFill>
                <a:latin typeface="Arial" charset="0"/>
              </a:rPr>
              <a:t>+ NO</a:t>
            </a:r>
          </a:p>
        </p:txBody>
      </p:sp>
      <p:grpSp>
        <p:nvGrpSpPr>
          <p:cNvPr id="3" name="组合 25"/>
          <p:cNvGrpSpPr>
            <a:grpSpLocks/>
          </p:cNvGrpSpPr>
          <p:nvPr/>
        </p:nvGrpSpPr>
        <p:grpSpPr bwMode="auto">
          <a:xfrm>
            <a:off x="2380941" y="499068"/>
            <a:ext cx="6719541" cy="863800"/>
            <a:chOff x="2071688" y="4071938"/>
            <a:chExt cx="5040312" cy="863600"/>
          </a:xfrm>
        </p:grpSpPr>
        <p:graphicFrame>
          <p:nvGraphicFramePr>
            <p:cNvPr id="23574" name="Object 19"/>
            <p:cNvGraphicFramePr>
              <a:graphicFrameLocks noChangeAspect="1"/>
            </p:cNvGraphicFramePr>
            <p:nvPr/>
          </p:nvGraphicFramePr>
          <p:xfrm>
            <a:off x="4000500" y="4071938"/>
            <a:ext cx="666750" cy="86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489" name="Flash Movie" r:id="rId3" imgW="469800" imgH="608400" progId="Flash.Movie">
                    <p:embed/>
                  </p:oleObj>
                </mc:Choice>
                <mc:Fallback>
                  <p:oleObj name="Flash Movie" r:id="rId3" imgW="469800" imgH="608400" progId="Flash.Movi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0500" y="4071938"/>
                          <a:ext cx="666750" cy="863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5" name="Text Box 18"/>
            <p:cNvSpPr txBox="1">
              <a:spLocks noChangeArrowheads="1"/>
            </p:cNvSpPr>
            <p:nvPr/>
          </p:nvSpPr>
          <p:spPr bwMode="auto">
            <a:xfrm>
              <a:off x="2071688" y="4357688"/>
              <a:ext cx="5040312" cy="5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900" b="1" dirty="0">
                  <a:solidFill>
                    <a:srgbClr val="003300"/>
                  </a:solidFill>
                  <a:latin typeface="宋体" charset="-122"/>
                </a:rPr>
                <a:t>4</a:t>
              </a:r>
              <a:r>
                <a:rPr kumimoji="0" lang="en-US" altLang="zh-CN" sz="2900" b="1" dirty="0">
                  <a:solidFill>
                    <a:srgbClr val="003300"/>
                  </a:solidFill>
                  <a:latin typeface="宋体" charset="-122"/>
                </a:rPr>
                <a:t>NH</a:t>
              </a:r>
              <a:r>
                <a:rPr kumimoji="0" lang="en-US" altLang="zh-CN" sz="2900" b="1" baseline="-25000" dirty="0">
                  <a:solidFill>
                    <a:srgbClr val="003300"/>
                  </a:solidFill>
                  <a:latin typeface="宋体" charset="-122"/>
                </a:rPr>
                <a:t>3  </a:t>
              </a:r>
              <a:r>
                <a:rPr kumimoji="0" lang="en-US" altLang="zh-CN" sz="2900" b="1" dirty="0">
                  <a:solidFill>
                    <a:srgbClr val="003300"/>
                  </a:solidFill>
                  <a:latin typeface="宋体" charset="-122"/>
                </a:rPr>
                <a:t>+  5O</a:t>
              </a:r>
              <a:r>
                <a:rPr kumimoji="0" lang="en-US" altLang="zh-CN" sz="2900" b="1" baseline="-25000" dirty="0">
                  <a:solidFill>
                    <a:srgbClr val="003300"/>
                  </a:solidFill>
                  <a:latin typeface="宋体" charset="-122"/>
                </a:rPr>
                <a:t>2          </a:t>
              </a:r>
              <a:r>
                <a:rPr kumimoji="0" lang="en-US" altLang="zh-CN" sz="2900" b="1" dirty="0">
                  <a:solidFill>
                    <a:srgbClr val="003300"/>
                  </a:solidFill>
                  <a:latin typeface="宋体" charset="-122"/>
                </a:rPr>
                <a:t>4NO  +  6H</a:t>
              </a:r>
              <a:r>
                <a:rPr kumimoji="0" lang="en-US" altLang="zh-CN" sz="2900" b="1" baseline="-25000" dirty="0">
                  <a:solidFill>
                    <a:srgbClr val="003300"/>
                  </a:solidFill>
                  <a:latin typeface="宋体" charset="-122"/>
                </a:rPr>
                <a:t>2</a:t>
              </a:r>
              <a:r>
                <a:rPr kumimoji="0" lang="en-US" altLang="zh-CN" sz="2900" b="1" dirty="0">
                  <a:solidFill>
                    <a:srgbClr val="003300"/>
                  </a:solidFill>
                  <a:latin typeface="宋体" charset="-122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274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autoUpdateAnimBg="0"/>
      <p:bldP spid="10260" grpId="0" autoUpdateAnimBg="0"/>
      <p:bldP spid="10261" grpId="0" autoUpdateAnimBg="0"/>
      <p:bldP spid="10262" grpId="0" animBg="1"/>
      <p:bldP spid="10263" grpId="0" animBg="1" autoUpdateAnimBg="0"/>
      <p:bldP spid="10264" grpId="0" autoUpdateAnimBg="0"/>
      <p:bldP spid="10265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45418"/>
            <a:ext cx="7776864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氨气的实验室制法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88080" name="Picture 16" descr="HX2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06" y="1269554"/>
            <a:ext cx="361373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1" name="Picture 17" descr="HX2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74" y="79128"/>
            <a:ext cx="8001097" cy="643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31874" y="3645818"/>
            <a:ext cx="4727155" cy="54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黑体" pitchFamily="2" charset="-122"/>
                <a:ea typeface="宋体" pitchFamily="2" charset="-122"/>
              </a:rPr>
              <a:t>问</a:t>
            </a:r>
            <a:r>
              <a:rPr lang="en-US" altLang="zh-CN" sz="2800" b="1" dirty="0">
                <a:solidFill>
                  <a:srgbClr val="FF0000"/>
                </a:solidFill>
                <a:latin typeface="黑体" pitchFamily="2" charset="-122"/>
                <a:ea typeface="宋体" pitchFamily="2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2" charset="-122"/>
                <a:ea typeface="宋体" pitchFamily="2" charset="-122"/>
              </a:rPr>
              <a:t>能否用</a:t>
            </a:r>
            <a:r>
              <a:rPr lang="en-US" altLang="zh-CN" sz="2800" b="1" dirty="0" err="1">
                <a:solidFill>
                  <a:srgbClr val="FF0000"/>
                </a:solidFill>
                <a:latin typeface="黑体" pitchFamily="2" charset="-122"/>
                <a:ea typeface="宋体" pitchFamily="2" charset="-122"/>
              </a:rPr>
              <a:t>NaOH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2" charset="-122"/>
                <a:ea typeface="宋体" pitchFamily="2" charset="-122"/>
              </a:rPr>
              <a:t>代替</a:t>
            </a:r>
            <a:r>
              <a:rPr lang="en-US" altLang="zh-CN" sz="2800" b="1" dirty="0" err="1">
                <a:solidFill>
                  <a:srgbClr val="FF0000"/>
                </a:solidFill>
                <a:latin typeface="黑体" pitchFamily="2" charset="-122"/>
                <a:ea typeface="宋体" pitchFamily="2" charset="-122"/>
              </a:rPr>
              <a:t>Ca</a:t>
            </a:r>
            <a:r>
              <a:rPr lang="en-US" altLang="zh-CN" sz="2800" b="1" dirty="0">
                <a:solidFill>
                  <a:srgbClr val="FF0000"/>
                </a:solidFill>
                <a:latin typeface="黑体" pitchFamily="2" charset="-122"/>
                <a:ea typeface="宋体" pitchFamily="2" charset="-122"/>
              </a:rPr>
              <a:t>(OH)</a:t>
            </a:r>
            <a:r>
              <a:rPr lang="en-US" altLang="zh-CN" sz="2800" b="1" baseline="-25000" dirty="0">
                <a:solidFill>
                  <a:srgbClr val="FF0000"/>
                </a:solidFill>
                <a:latin typeface="黑体" pitchFamily="2" charset="-122"/>
                <a:ea typeface="宋体" pitchFamily="2" charset="-122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黑体" pitchFamily="2" charset="-122"/>
                <a:ea typeface="宋体" pitchFamily="2" charset="-122"/>
              </a:rPr>
              <a:t>?</a:t>
            </a:r>
            <a:endParaRPr lang="en-US" altLang="zh-CN" sz="2800" b="1" dirty="0">
              <a:solidFill>
                <a:srgbClr val="FF0000"/>
              </a:solidFill>
              <a:latin typeface="黑体" pitchFamily="2" charset="-122"/>
              <a:ea typeface="宋体" pitchFamily="2" charset="-122"/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31874" y="4670344"/>
            <a:ext cx="5703292" cy="9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FF"/>
                </a:solidFill>
                <a:latin typeface="黑体" pitchFamily="49" charset="-122"/>
              </a:rPr>
              <a:t>不能，</a:t>
            </a:r>
            <a:r>
              <a:rPr lang="en-US" altLang="zh-CN" sz="2800" b="1" dirty="0" err="1" smtClean="0">
                <a:solidFill>
                  <a:srgbClr val="0000FF"/>
                </a:solidFill>
              </a:rPr>
              <a:t>NaOH</a:t>
            </a:r>
            <a:r>
              <a:rPr lang="zh-CN" altLang="en-US" sz="2800" b="1" dirty="0">
                <a:solidFill>
                  <a:srgbClr val="0000FF"/>
                </a:solidFill>
              </a:rPr>
              <a:t>固体加热要腐蚀玻璃</a:t>
            </a:r>
            <a:r>
              <a:rPr lang="en-US" altLang="zh-CN" sz="2800" b="1" dirty="0">
                <a:solidFill>
                  <a:srgbClr val="0000FF"/>
                </a:solidFill>
              </a:rPr>
              <a:t>. 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itchFamily="49" charset="-122"/>
              </a:rPr>
              <a:t>SiO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黑体" pitchFamily="49" charset="-122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itchFamily="49" charset="-122"/>
              </a:rPr>
              <a:t>+2NaOH=Na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黑体" pitchFamily="49" charset="-122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itchFamily="49" charset="-122"/>
              </a:rPr>
              <a:t>SiO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黑体" pitchFamily="49" charset="-122"/>
              </a:rPr>
              <a:t>3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itchFamily="49" charset="-122"/>
              </a:rPr>
              <a:t>+H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黑体" pitchFamily="49" charset="-122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itchFamily="49" charset="-122"/>
              </a:rPr>
              <a:t>O</a:t>
            </a:r>
            <a:endParaRPr lang="zh-CN" altLang="en-US" sz="2800" b="1" dirty="0">
              <a:solidFill>
                <a:srgbClr val="0000FF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1" y="1"/>
            <a:ext cx="4270877" cy="617744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3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氨气的性质与制法</a:t>
            </a:r>
          </a:p>
        </p:txBody>
      </p:sp>
      <p:sp>
        <p:nvSpPr>
          <p:cNvPr id="80899" name="AutoShape 3"/>
          <p:cNvSpPr>
            <a:spLocks/>
          </p:cNvSpPr>
          <p:nvPr/>
        </p:nvSpPr>
        <p:spPr bwMode="auto">
          <a:xfrm>
            <a:off x="1219042" y="1600571"/>
            <a:ext cx="749202" cy="4134807"/>
          </a:xfrm>
          <a:prstGeom prst="leftBrace">
            <a:avLst>
              <a:gd name="adj1" fmla="val 6129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grpSp>
        <p:nvGrpSpPr>
          <p:cNvPr id="24580" name="Group 24"/>
          <p:cNvGrpSpPr>
            <a:grpSpLocks/>
          </p:cNvGrpSpPr>
          <p:nvPr/>
        </p:nvGrpSpPr>
        <p:grpSpPr bwMode="auto">
          <a:xfrm>
            <a:off x="1828562" y="1448135"/>
            <a:ext cx="10361851" cy="2291293"/>
            <a:chOff x="864" y="912"/>
            <a:chExt cx="4896" cy="1443"/>
          </a:xfrm>
        </p:grpSpPr>
        <p:sp>
          <p:nvSpPr>
            <p:cNvPr id="24591" name="Text Box 4"/>
            <p:cNvSpPr txBox="1">
              <a:spLocks noChangeArrowheads="1"/>
            </p:cNvSpPr>
            <p:nvPr/>
          </p:nvSpPr>
          <p:spPr bwMode="auto">
            <a:xfrm>
              <a:off x="864" y="912"/>
              <a:ext cx="4581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900" b="1">
                  <a:solidFill>
                    <a:srgbClr val="FF3300"/>
                  </a:solidFill>
                  <a:latin typeface="Arial" charset="0"/>
                </a:rPr>
                <a:t>原理</a:t>
              </a:r>
              <a:r>
                <a:rPr kumimoji="0" lang="zh-CN" altLang="en-US" sz="2900" b="1">
                  <a:latin typeface="Arial" charset="0"/>
                </a:rPr>
                <a:t>:用氯化铵或硫酸铵固体与消石灰混合加热</a:t>
              </a:r>
            </a:p>
          </p:txBody>
        </p:sp>
        <p:grpSp>
          <p:nvGrpSpPr>
            <p:cNvPr id="24592" name="Group 5"/>
            <p:cNvGrpSpPr>
              <a:grpSpLocks/>
            </p:cNvGrpSpPr>
            <p:nvPr/>
          </p:nvGrpSpPr>
          <p:grpSpPr bwMode="auto">
            <a:xfrm>
              <a:off x="864" y="1200"/>
              <a:ext cx="4656" cy="435"/>
              <a:chOff x="864" y="1200"/>
              <a:chExt cx="4656" cy="435"/>
            </a:xfrm>
          </p:grpSpPr>
          <p:sp>
            <p:nvSpPr>
              <p:cNvPr id="24595" name="Text Box 6"/>
              <p:cNvSpPr txBox="1">
                <a:spLocks noChangeArrowheads="1"/>
              </p:cNvSpPr>
              <p:nvPr/>
            </p:nvSpPr>
            <p:spPr bwMode="auto">
              <a:xfrm>
                <a:off x="864" y="1296"/>
                <a:ext cx="4656" cy="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900" b="1">
                    <a:solidFill>
                      <a:srgbClr val="FF3300"/>
                    </a:solidFill>
                    <a:latin typeface="Arial" charset="0"/>
                  </a:rPr>
                  <a:t>2</a:t>
                </a:r>
                <a:r>
                  <a:rPr kumimoji="0" lang="en-US" altLang="zh-CN" sz="2900" b="1">
                    <a:solidFill>
                      <a:srgbClr val="FF3300"/>
                    </a:solidFill>
                    <a:latin typeface="Arial" charset="0"/>
                  </a:rPr>
                  <a:t>NH</a:t>
                </a:r>
                <a:r>
                  <a:rPr kumimoji="0" lang="en-US" altLang="zh-CN" sz="2900" b="1" baseline="-25000">
                    <a:solidFill>
                      <a:srgbClr val="FF3300"/>
                    </a:solidFill>
                    <a:latin typeface="Arial" charset="0"/>
                  </a:rPr>
                  <a:t>4</a:t>
                </a:r>
                <a:r>
                  <a:rPr kumimoji="0" lang="en-US" altLang="zh-CN" sz="2900" b="1">
                    <a:solidFill>
                      <a:srgbClr val="FF3300"/>
                    </a:solidFill>
                    <a:latin typeface="Arial" charset="0"/>
                  </a:rPr>
                  <a:t>Cl + Ca(OH)</a:t>
                </a:r>
                <a:r>
                  <a:rPr kumimoji="0" lang="en-US" altLang="zh-CN" sz="2900" b="1" baseline="-25000">
                    <a:solidFill>
                      <a:srgbClr val="FF3300"/>
                    </a:solidFill>
                    <a:latin typeface="Arial" charset="0"/>
                  </a:rPr>
                  <a:t>2</a:t>
                </a:r>
                <a:r>
                  <a:rPr kumimoji="0" lang="en-US" altLang="zh-CN" sz="2900" b="1">
                    <a:solidFill>
                      <a:srgbClr val="FF3300"/>
                    </a:solidFill>
                    <a:latin typeface="Arial" charset="0"/>
                  </a:rPr>
                  <a:t>               CaCl</a:t>
                </a:r>
                <a:r>
                  <a:rPr kumimoji="0" lang="en-US" altLang="zh-CN" sz="2900" b="1" baseline="-25000">
                    <a:solidFill>
                      <a:srgbClr val="FF3300"/>
                    </a:solidFill>
                    <a:latin typeface="Arial" charset="0"/>
                  </a:rPr>
                  <a:t>2</a:t>
                </a:r>
                <a:r>
                  <a:rPr kumimoji="0" lang="en-US" altLang="zh-CN" sz="2900" b="1">
                    <a:solidFill>
                      <a:srgbClr val="FF3300"/>
                    </a:solidFill>
                    <a:latin typeface="Arial" charset="0"/>
                  </a:rPr>
                  <a:t> + 2NH</a:t>
                </a:r>
                <a:r>
                  <a:rPr kumimoji="0" lang="en-US" altLang="zh-CN" sz="2900" b="1" baseline="-25000">
                    <a:solidFill>
                      <a:srgbClr val="FF3300"/>
                    </a:solidFill>
                    <a:latin typeface="Arial" charset="0"/>
                  </a:rPr>
                  <a:t>3</a:t>
                </a:r>
                <a:r>
                  <a:rPr kumimoji="0" lang="en-US" altLang="zh-CN" sz="2900" b="1">
                    <a:solidFill>
                      <a:srgbClr val="FF3300"/>
                    </a:solidFill>
                    <a:latin typeface="Arial" charset="0"/>
                  </a:rPr>
                  <a:t> ↑+ 2H</a:t>
                </a:r>
                <a:r>
                  <a:rPr kumimoji="0" lang="en-US" altLang="zh-CN" sz="2900" b="1" baseline="-25000">
                    <a:solidFill>
                      <a:srgbClr val="FF3300"/>
                    </a:solidFill>
                    <a:latin typeface="Arial" charset="0"/>
                  </a:rPr>
                  <a:t>2</a:t>
                </a:r>
                <a:r>
                  <a:rPr kumimoji="0" lang="en-US" altLang="zh-CN" sz="2900" b="1">
                    <a:solidFill>
                      <a:srgbClr val="FF3300"/>
                    </a:solidFill>
                    <a:latin typeface="Arial" charset="0"/>
                  </a:rPr>
                  <a:t>O </a:t>
                </a:r>
                <a:endParaRPr kumimoji="0" lang="en-US" altLang="zh-CN" sz="2900" b="1">
                  <a:latin typeface="Arial" charset="0"/>
                </a:endParaRPr>
              </a:p>
            </p:txBody>
          </p:sp>
          <p:graphicFrame>
            <p:nvGraphicFramePr>
              <p:cNvPr id="24596" name="Object 7"/>
              <p:cNvGraphicFramePr>
                <a:graphicFrameLocks noChangeAspect="1"/>
              </p:cNvGraphicFramePr>
              <p:nvPr/>
            </p:nvGraphicFramePr>
            <p:xfrm>
              <a:off x="2592" y="1200"/>
              <a:ext cx="635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2282" name="Flash Movie" r:id="rId3" imgW="673200" imgH="353160" progId="Flash.Movie">
                      <p:embed/>
                    </p:oleObj>
                  </mc:Choice>
                  <mc:Fallback>
                    <p:oleObj name="Flash Movie" r:id="rId3" imgW="673200" imgH="353160" progId="Flash.Movi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92" y="1200"/>
                            <a:ext cx="635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593" name="Text Box 8"/>
            <p:cNvSpPr txBox="1">
              <a:spLocks noChangeArrowheads="1"/>
            </p:cNvSpPr>
            <p:nvPr/>
          </p:nvSpPr>
          <p:spPr bwMode="auto">
            <a:xfrm>
              <a:off x="912" y="1680"/>
              <a:ext cx="4848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900" b="1">
                  <a:solidFill>
                    <a:srgbClr val="FF3300"/>
                  </a:solidFill>
                  <a:latin typeface="Arial" charset="0"/>
                </a:rPr>
                <a:t>装置</a:t>
              </a:r>
              <a:r>
                <a:rPr kumimoji="0" lang="zh-CN" altLang="en-US" sz="2900" b="1">
                  <a:latin typeface="Arial" charset="0"/>
                </a:rPr>
                <a:t>:固</a:t>
              </a:r>
              <a:r>
                <a:rPr kumimoji="0" lang="en-US" altLang="zh-CN" sz="2900" b="1">
                  <a:latin typeface="Arial" charset="0"/>
                </a:rPr>
                <a:t>-  </a:t>
              </a:r>
              <a:r>
                <a:rPr kumimoji="0" lang="zh-CN" altLang="en-US" sz="2900" b="1">
                  <a:latin typeface="Arial" charset="0"/>
                </a:rPr>
                <a:t>固加热</a:t>
              </a:r>
              <a:r>
                <a:rPr kumimoji="0" lang="zh-CN" altLang="en-US" sz="2900" b="1">
                  <a:solidFill>
                    <a:srgbClr val="009900"/>
                  </a:solidFill>
                  <a:latin typeface="Arial" charset="0"/>
                </a:rPr>
                <a:t>（与实验室加热氯酸钾固体制氧气相同</a:t>
              </a:r>
            </a:p>
          </p:txBody>
        </p:sp>
        <p:sp>
          <p:nvSpPr>
            <p:cNvPr id="24594" name="Text Box 9"/>
            <p:cNvSpPr txBox="1">
              <a:spLocks noChangeArrowheads="1"/>
            </p:cNvSpPr>
            <p:nvPr/>
          </p:nvSpPr>
          <p:spPr bwMode="auto">
            <a:xfrm>
              <a:off x="912" y="2016"/>
              <a:ext cx="3810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900" b="1">
                  <a:solidFill>
                    <a:srgbClr val="FF3300"/>
                  </a:solidFill>
                  <a:latin typeface="Arial" charset="0"/>
                </a:rPr>
                <a:t>收集</a:t>
              </a:r>
              <a:r>
                <a:rPr kumimoji="0" lang="zh-CN" altLang="en-US" sz="2900" b="1">
                  <a:latin typeface="Arial" charset="0"/>
                </a:rPr>
                <a:t>:只能用向下排空气法收集</a:t>
              </a:r>
            </a:p>
          </p:txBody>
        </p:sp>
      </p:grpSp>
      <p:sp>
        <p:nvSpPr>
          <p:cNvPr id="80906" name="Text Box 10"/>
          <p:cNvSpPr txBox="1">
            <a:spLocks noChangeArrowheads="1"/>
          </p:cNvSpPr>
          <p:nvPr/>
        </p:nvSpPr>
        <p:spPr bwMode="auto">
          <a:xfrm>
            <a:off x="1870890" y="3717199"/>
            <a:ext cx="10319523" cy="256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900" b="1">
                <a:solidFill>
                  <a:srgbClr val="FF3300"/>
                </a:solidFill>
                <a:latin typeface="Arial" charset="0"/>
              </a:rPr>
              <a:t>干燥</a:t>
            </a:r>
            <a:r>
              <a:rPr kumimoji="0" lang="zh-CN" altLang="en-US" sz="2900" b="1">
                <a:latin typeface="Arial" charset="0"/>
              </a:rPr>
              <a:t>:用碱石灰（</a:t>
            </a:r>
            <a:r>
              <a:rPr kumimoji="0" lang="en-US" altLang="zh-CN" sz="2900" b="1">
                <a:latin typeface="Arial" charset="0"/>
              </a:rPr>
              <a:t>CaO </a:t>
            </a:r>
            <a:r>
              <a:rPr kumimoji="0" lang="zh-CN" altLang="en-US" sz="2900" b="1">
                <a:latin typeface="Arial" charset="0"/>
              </a:rPr>
              <a:t>与</a:t>
            </a:r>
            <a:r>
              <a:rPr kumimoji="0" lang="en-US" altLang="zh-CN" sz="2900" b="1">
                <a:latin typeface="Arial" charset="0"/>
              </a:rPr>
              <a:t>NaOH</a:t>
            </a:r>
            <a:r>
              <a:rPr kumimoji="0" lang="zh-CN" altLang="en-US" sz="2900" b="1">
                <a:latin typeface="Arial" charset="0"/>
              </a:rPr>
              <a:t>固体混合物）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900" b="1">
                <a:latin typeface="Arial" charset="0"/>
              </a:rPr>
              <a:t> </a:t>
            </a:r>
            <a:r>
              <a:rPr kumimoji="0" lang="zh-CN" altLang="en-US" sz="2900" b="1">
                <a:solidFill>
                  <a:srgbClr val="008000"/>
                </a:solidFill>
                <a:latin typeface="Arial" charset="0"/>
              </a:rPr>
              <a:t>不能用浓</a:t>
            </a:r>
            <a:r>
              <a:rPr kumimoji="0" lang="en-US" altLang="zh-CN" sz="2900" b="1">
                <a:solidFill>
                  <a:srgbClr val="008000"/>
                </a:solidFill>
                <a:latin typeface="Arial" charset="0"/>
              </a:rPr>
              <a:t>H</a:t>
            </a:r>
            <a:r>
              <a:rPr kumimoji="0" lang="en-US" altLang="zh-CN" sz="2900" b="1" baseline="-25000">
                <a:solidFill>
                  <a:srgbClr val="008000"/>
                </a:solidFill>
                <a:latin typeface="Arial" charset="0"/>
              </a:rPr>
              <a:t>2</a:t>
            </a:r>
            <a:r>
              <a:rPr kumimoji="0" lang="en-US" altLang="zh-CN" sz="2900" b="1">
                <a:solidFill>
                  <a:srgbClr val="008000"/>
                </a:solidFill>
                <a:latin typeface="Arial" charset="0"/>
              </a:rPr>
              <a:t>SO</a:t>
            </a:r>
            <a:r>
              <a:rPr kumimoji="0" lang="en-US" altLang="zh-CN" sz="2900" b="1" baseline="-25000">
                <a:solidFill>
                  <a:srgbClr val="008000"/>
                </a:solidFill>
                <a:latin typeface="Arial" charset="0"/>
              </a:rPr>
              <a:t>4</a:t>
            </a:r>
            <a:r>
              <a:rPr kumimoji="0" lang="en-US" altLang="zh-CN" sz="2900" b="1" baseline="-25000">
                <a:latin typeface="Arial" charset="0"/>
              </a:rPr>
              <a:t>    </a:t>
            </a:r>
            <a:r>
              <a:rPr kumimoji="0" lang="en-US" altLang="zh-CN" sz="2900" b="1">
                <a:solidFill>
                  <a:srgbClr val="000099"/>
                </a:solidFill>
                <a:latin typeface="Arial" charset="0"/>
              </a:rPr>
              <a:t>(</a:t>
            </a:r>
            <a:r>
              <a:rPr kumimoji="0" lang="en-US" altLang="zh-CN" sz="2900" b="1">
                <a:solidFill>
                  <a:srgbClr val="FF0000"/>
                </a:solidFill>
                <a:latin typeface="Arial" charset="0"/>
              </a:rPr>
              <a:t>NH</a:t>
            </a:r>
            <a:r>
              <a:rPr kumimoji="0" lang="en-US" altLang="zh-CN" sz="2900" b="1" baseline="-25000">
                <a:solidFill>
                  <a:srgbClr val="FF0000"/>
                </a:solidFill>
                <a:latin typeface="Arial" charset="0"/>
              </a:rPr>
              <a:t>4</a:t>
            </a:r>
            <a:r>
              <a:rPr kumimoji="0" lang="en-US" altLang="zh-CN" sz="2900" b="1">
                <a:solidFill>
                  <a:srgbClr val="FF0000"/>
                </a:solidFill>
                <a:latin typeface="Arial" charset="0"/>
              </a:rPr>
              <a:t>HSO</a:t>
            </a:r>
            <a:r>
              <a:rPr kumimoji="0" lang="en-US" altLang="zh-CN" sz="2900" b="1" baseline="-25000">
                <a:solidFill>
                  <a:srgbClr val="FF0000"/>
                </a:solidFill>
                <a:latin typeface="Arial" charset="0"/>
              </a:rPr>
              <a:t>4</a:t>
            </a:r>
            <a:r>
              <a:rPr kumimoji="0" lang="en-US" altLang="zh-CN" sz="2900" b="1">
                <a:solidFill>
                  <a:srgbClr val="000099"/>
                </a:solidFill>
                <a:latin typeface="Arial" charset="0"/>
              </a:rPr>
              <a:t>)</a:t>
            </a:r>
            <a:r>
              <a:rPr kumimoji="0" lang="zh-CN" altLang="en-US" sz="2900" b="1">
                <a:latin typeface="Arial" charset="0"/>
              </a:rPr>
              <a:t>       </a:t>
            </a:r>
            <a:r>
              <a:rPr kumimoji="0" lang="en-US" altLang="zh-CN" sz="2900" b="1">
                <a:solidFill>
                  <a:srgbClr val="008000"/>
                </a:solidFill>
                <a:latin typeface="Arial" charset="0"/>
              </a:rPr>
              <a:t>P</a:t>
            </a:r>
            <a:r>
              <a:rPr kumimoji="0" lang="en-US" altLang="zh-CN" sz="2900" b="1" baseline="-25000">
                <a:solidFill>
                  <a:srgbClr val="008000"/>
                </a:solidFill>
                <a:latin typeface="Arial" charset="0"/>
              </a:rPr>
              <a:t>2</a:t>
            </a:r>
            <a:r>
              <a:rPr kumimoji="0" lang="en-US" altLang="zh-CN" sz="2900" b="1">
                <a:solidFill>
                  <a:srgbClr val="008000"/>
                </a:solidFill>
                <a:latin typeface="Arial" charset="0"/>
              </a:rPr>
              <a:t>O</a:t>
            </a:r>
            <a:r>
              <a:rPr kumimoji="0" lang="en-US" altLang="zh-CN" sz="2900" b="1" baseline="-25000">
                <a:latin typeface="Arial" charset="0"/>
              </a:rPr>
              <a:t>5   </a:t>
            </a:r>
            <a:r>
              <a:rPr kumimoji="0" lang="en-US" altLang="zh-CN" sz="2900" b="1">
                <a:solidFill>
                  <a:srgbClr val="000099"/>
                </a:solidFill>
                <a:latin typeface="Arial" charset="0"/>
              </a:rPr>
              <a:t>(</a:t>
            </a:r>
            <a:r>
              <a:rPr kumimoji="0" lang="en-US" altLang="zh-CN" sz="2900" b="1">
                <a:solidFill>
                  <a:srgbClr val="FF0000"/>
                </a:solidFill>
                <a:latin typeface="Arial" charset="0"/>
              </a:rPr>
              <a:t>NH</a:t>
            </a:r>
            <a:r>
              <a:rPr kumimoji="0" lang="en-US" altLang="zh-CN" sz="2900" b="1" baseline="-25000">
                <a:solidFill>
                  <a:srgbClr val="FF0000"/>
                </a:solidFill>
                <a:latin typeface="Arial" charset="0"/>
              </a:rPr>
              <a:t>4</a:t>
            </a:r>
            <a:r>
              <a:rPr kumimoji="0" lang="en-US" altLang="zh-CN" sz="2900" b="1">
                <a:solidFill>
                  <a:srgbClr val="FF0000"/>
                </a:solidFill>
                <a:latin typeface="Arial" charset="0"/>
              </a:rPr>
              <a:t>H</a:t>
            </a:r>
            <a:r>
              <a:rPr kumimoji="0" lang="en-US" altLang="zh-CN" sz="2900" b="1" baseline="-25000">
                <a:solidFill>
                  <a:srgbClr val="FF0000"/>
                </a:solidFill>
                <a:latin typeface="Arial" charset="0"/>
              </a:rPr>
              <a:t>2</a:t>
            </a:r>
            <a:r>
              <a:rPr kumimoji="0" lang="en-US" altLang="zh-CN" sz="2900" b="1">
                <a:solidFill>
                  <a:srgbClr val="FF0000"/>
                </a:solidFill>
                <a:latin typeface="Arial" charset="0"/>
              </a:rPr>
              <a:t>PO</a:t>
            </a:r>
            <a:r>
              <a:rPr kumimoji="0" lang="en-US" altLang="zh-CN" sz="2900" b="1" baseline="-25000">
                <a:solidFill>
                  <a:srgbClr val="FF0000"/>
                </a:solidFill>
                <a:latin typeface="Arial" charset="0"/>
              </a:rPr>
              <a:t>4</a:t>
            </a:r>
            <a:r>
              <a:rPr kumimoji="0" lang="en-US" altLang="zh-CN" sz="2900" b="1">
                <a:solidFill>
                  <a:srgbClr val="000099"/>
                </a:solidFill>
                <a:latin typeface="Arial" charset="0"/>
              </a:rPr>
              <a:t>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900" b="1">
                <a:latin typeface="Arial" charset="0"/>
              </a:rPr>
              <a:t> </a:t>
            </a:r>
            <a:r>
              <a:rPr kumimoji="0" lang="zh-CN" altLang="en-US" sz="2900" b="1">
                <a:solidFill>
                  <a:srgbClr val="008000"/>
                </a:solidFill>
              </a:rPr>
              <a:t>不能用</a:t>
            </a:r>
            <a:r>
              <a:rPr kumimoji="0" lang="en-US" altLang="zh-CN" sz="2900" b="1">
                <a:solidFill>
                  <a:srgbClr val="008000"/>
                </a:solidFill>
              </a:rPr>
              <a:t>CaCl</a:t>
            </a:r>
            <a:r>
              <a:rPr kumimoji="0" lang="en-US" altLang="zh-CN" sz="2900" b="1" baseline="-25000">
                <a:solidFill>
                  <a:srgbClr val="008000"/>
                </a:solidFill>
              </a:rPr>
              <a:t>2</a:t>
            </a:r>
            <a:r>
              <a:rPr kumimoji="0" lang="en-US" altLang="zh-CN" sz="2900" b="1"/>
              <a:t>       </a:t>
            </a:r>
            <a:r>
              <a:rPr kumimoji="0" lang="en-US" altLang="zh-CN" sz="2900" b="1">
                <a:solidFill>
                  <a:srgbClr val="000099"/>
                </a:solidFill>
              </a:rPr>
              <a:t>(</a:t>
            </a:r>
            <a:r>
              <a:rPr kumimoji="0" lang="en-US" altLang="zh-CN" sz="2900" b="1">
                <a:solidFill>
                  <a:srgbClr val="FF0000"/>
                </a:solidFill>
              </a:rPr>
              <a:t>CaCl</a:t>
            </a:r>
            <a:r>
              <a:rPr kumimoji="0" lang="en-US" altLang="zh-CN" sz="2900" b="1" baseline="-25000">
                <a:solidFill>
                  <a:srgbClr val="FF0000"/>
                </a:solidFill>
              </a:rPr>
              <a:t>2</a:t>
            </a:r>
            <a:r>
              <a:rPr kumimoji="0" lang="en-US" altLang="zh-CN" sz="2900" b="1">
                <a:solidFill>
                  <a:srgbClr val="FF0000"/>
                </a:solidFill>
              </a:rPr>
              <a:t>.8NH</a:t>
            </a:r>
            <a:r>
              <a:rPr kumimoji="0" lang="en-US" altLang="zh-CN" sz="2900" b="1" baseline="-25000">
                <a:solidFill>
                  <a:srgbClr val="FF0000"/>
                </a:solidFill>
              </a:rPr>
              <a:t>3</a:t>
            </a:r>
            <a:r>
              <a:rPr kumimoji="0" lang="en-US" altLang="zh-CN" sz="2900" b="1">
                <a:solidFill>
                  <a:srgbClr val="000099"/>
                </a:solidFill>
              </a:rPr>
              <a:t>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0" lang="en-US" altLang="zh-CN" sz="2900" b="1">
              <a:solidFill>
                <a:srgbClr val="009900"/>
              </a:solidFill>
            </a:endParaRPr>
          </a:p>
        </p:txBody>
      </p:sp>
      <p:sp>
        <p:nvSpPr>
          <p:cNvPr id="80907" name="Text Box 11"/>
          <p:cNvSpPr txBox="1">
            <a:spLocks noChangeArrowheads="1"/>
          </p:cNvSpPr>
          <p:nvPr/>
        </p:nvSpPr>
        <p:spPr bwMode="auto">
          <a:xfrm>
            <a:off x="1870890" y="5446386"/>
            <a:ext cx="1153434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900" b="1">
                <a:solidFill>
                  <a:srgbClr val="FF3300"/>
                </a:solidFill>
                <a:latin typeface="Arial" charset="0"/>
              </a:rPr>
              <a:t>检验</a:t>
            </a:r>
            <a:r>
              <a:rPr kumimoji="0" lang="zh-CN" altLang="en-US" sz="2900" b="1">
                <a:latin typeface="Arial" charset="0"/>
              </a:rPr>
              <a:t>:</a:t>
            </a:r>
          </a:p>
        </p:txBody>
      </p:sp>
      <p:sp>
        <p:nvSpPr>
          <p:cNvPr id="80908" name="AutoShape 12"/>
          <p:cNvSpPr>
            <a:spLocks/>
          </p:cNvSpPr>
          <p:nvPr/>
        </p:nvSpPr>
        <p:spPr bwMode="auto">
          <a:xfrm>
            <a:off x="3039138" y="5497456"/>
            <a:ext cx="203174" cy="846333"/>
          </a:xfrm>
          <a:prstGeom prst="leftBrace">
            <a:avLst>
              <a:gd name="adj1" fmla="val 46267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80909" name="Rectangle 13"/>
          <p:cNvSpPr>
            <a:spLocks noChangeArrowheads="1"/>
          </p:cNvSpPr>
          <p:nvPr/>
        </p:nvSpPr>
        <p:spPr bwMode="auto">
          <a:xfrm>
            <a:off x="3104914" y="5478555"/>
            <a:ext cx="8446518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900" b="1" dirty="0">
                <a:latin typeface="Arial" charset="0"/>
              </a:rPr>
              <a:t>（1） 用湿润的红色石蕊试纸</a:t>
            </a:r>
            <a:r>
              <a:rPr kumimoji="0" lang="zh-CN" altLang="en-US" sz="2900" b="1" dirty="0">
                <a:solidFill>
                  <a:schemeClr val="accent2"/>
                </a:solidFill>
                <a:latin typeface="Arial" charset="0"/>
              </a:rPr>
              <a:t>（</a:t>
            </a:r>
            <a:r>
              <a:rPr kumimoji="0" lang="zh-CN" altLang="en-US" sz="2900" b="1" dirty="0">
                <a:solidFill>
                  <a:srgbClr val="0000FF"/>
                </a:solidFill>
                <a:latin typeface="Arial" charset="0"/>
              </a:rPr>
              <a:t>变蓝</a:t>
            </a:r>
            <a:r>
              <a:rPr kumimoji="0" lang="zh-CN" altLang="en-US" sz="2900" b="1" dirty="0">
                <a:solidFill>
                  <a:schemeClr val="accent2"/>
                </a:solidFill>
                <a:latin typeface="Arial" charset="0"/>
              </a:rPr>
              <a:t>）</a:t>
            </a:r>
          </a:p>
        </p:txBody>
      </p:sp>
      <p:sp>
        <p:nvSpPr>
          <p:cNvPr id="80910" name="Rectangle 14"/>
          <p:cNvSpPr>
            <a:spLocks noChangeArrowheads="1"/>
          </p:cNvSpPr>
          <p:nvPr/>
        </p:nvSpPr>
        <p:spPr bwMode="auto">
          <a:xfrm>
            <a:off x="3143007" y="6084926"/>
            <a:ext cx="9386195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900" b="1" dirty="0">
                <a:latin typeface="Arial" charset="0"/>
              </a:rPr>
              <a:t>（2）蘸有浓盐酸的玻璃棒接近瓶口（</a:t>
            </a:r>
            <a:r>
              <a:rPr kumimoji="0" lang="zh-CN" altLang="en-US" sz="2900" b="1" dirty="0">
                <a:solidFill>
                  <a:srgbClr val="FF0000"/>
                </a:solidFill>
                <a:latin typeface="Arial" charset="0"/>
              </a:rPr>
              <a:t>产生白烟</a:t>
            </a:r>
            <a:r>
              <a:rPr kumimoji="0" lang="zh-CN" altLang="en-US" sz="2900" b="1" dirty="0">
                <a:latin typeface="Arial" charset="0"/>
              </a:rPr>
              <a:t>）</a:t>
            </a:r>
          </a:p>
        </p:txBody>
      </p:sp>
      <p:sp>
        <p:nvSpPr>
          <p:cNvPr id="24586" name="Text Box 19"/>
          <p:cNvSpPr txBox="1">
            <a:spLocks noChangeArrowheads="1"/>
          </p:cNvSpPr>
          <p:nvPr/>
        </p:nvSpPr>
        <p:spPr bwMode="auto">
          <a:xfrm>
            <a:off x="0" y="692310"/>
            <a:ext cx="3860297" cy="55618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900" b="1">
                <a:solidFill>
                  <a:srgbClr val="FFFF00"/>
                </a:solidFill>
                <a:latin typeface="Arial" charset="0"/>
              </a:rPr>
              <a:t>①、实验室制法</a:t>
            </a:r>
          </a:p>
        </p:txBody>
      </p:sp>
      <p:pic>
        <p:nvPicPr>
          <p:cNvPr id="24587" name="Picture 11" descr="525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t="6082" r="1926" b="10080"/>
          <a:stretch>
            <a:fillRect/>
          </a:stretch>
        </p:blipFill>
        <p:spPr bwMode="auto">
          <a:xfrm>
            <a:off x="5523781" y="0"/>
            <a:ext cx="1904752" cy="1511650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30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959" y="-214362"/>
            <a:ext cx="3809504" cy="221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9" name="AutoShape 2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1709993" y="1214720"/>
            <a:ext cx="480420" cy="333452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24590" name="AutoShape 28">
            <a:hlinkClick r:id="rId8" action="ppaction://hlinkfile" highlightClick="1"/>
          </p:cNvPr>
          <p:cNvSpPr>
            <a:spLocks noChangeArrowheads="1"/>
          </p:cNvSpPr>
          <p:nvPr/>
        </p:nvSpPr>
        <p:spPr bwMode="auto">
          <a:xfrm>
            <a:off x="3333317" y="785996"/>
            <a:ext cx="480420" cy="333452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</p:spTree>
    <p:extLst>
      <p:ext uri="{BB962C8B-B14F-4D97-AF65-F5344CB8AC3E}">
        <p14:creationId xmlns:p14="http://schemas.microsoft.com/office/powerpoint/2010/main" val="41307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0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0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0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0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0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0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animBg="1"/>
      <p:bldP spid="80906" grpId="0" build="p"/>
      <p:bldP spid="80907" grpId="0" autoUpdateAnimBg="0"/>
      <p:bldP spid="80908" grpId="0" animBg="1"/>
      <p:bldP spid="80909" grpId="0" autoUpdateAnimBg="0"/>
      <p:bldP spid="80910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" y="1"/>
            <a:ext cx="4270877" cy="617744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300" b="1">
                <a:solidFill>
                  <a:srgbClr val="000099"/>
                </a:solidFill>
                <a:latin typeface="宋体" pitchFamily="2" charset="-122"/>
                <a:ea typeface="宋体" pitchFamily="2" charset="-122"/>
              </a:rPr>
              <a:t>氨气的性质与制法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782838" y="2734254"/>
            <a:ext cx="8927155" cy="624032"/>
            <a:chOff x="819" y="1191"/>
            <a:chExt cx="4656" cy="393"/>
          </a:xfrm>
        </p:grpSpPr>
        <p:sp>
          <p:nvSpPr>
            <p:cNvPr id="25625" name="Text Box 6"/>
            <p:cNvSpPr txBox="1">
              <a:spLocks noChangeArrowheads="1"/>
            </p:cNvSpPr>
            <p:nvPr/>
          </p:nvSpPr>
          <p:spPr bwMode="auto">
            <a:xfrm>
              <a:off x="819" y="1245"/>
              <a:ext cx="4656" cy="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900" b="1" dirty="0">
                  <a:solidFill>
                    <a:srgbClr val="000099"/>
                  </a:solidFill>
                  <a:latin typeface="Arial" charset="0"/>
                </a:rPr>
                <a:t>2</a:t>
              </a:r>
              <a:r>
                <a:rPr kumimoji="0" lang="en-US" altLang="zh-CN" sz="2900" b="1" dirty="0">
                  <a:solidFill>
                    <a:srgbClr val="000099"/>
                  </a:solidFill>
                  <a:latin typeface="Arial" charset="0"/>
                </a:rPr>
                <a:t>NH</a:t>
              </a:r>
              <a:r>
                <a:rPr kumimoji="0" lang="en-US" altLang="zh-CN" sz="2900" b="1" baseline="-25000" dirty="0">
                  <a:solidFill>
                    <a:srgbClr val="000099"/>
                  </a:solidFill>
                  <a:latin typeface="Arial" charset="0"/>
                </a:rPr>
                <a:t>4</a:t>
              </a:r>
              <a:r>
                <a:rPr kumimoji="0" lang="en-US" altLang="zh-CN" sz="2900" b="1" dirty="0">
                  <a:solidFill>
                    <a:srgbClr val="000099"/>
                  </a:solidFill>
                  <a:latin typeface="Arial" charset="0"/>
                </a:rPr>
                <a:t>Cl + </a:t>
              </a:r>
              <a:r>
                <a:rPr kumimoji="0" lang="en-US" altLang="zh-CN" sz="2900" b="1" dirty="0" err="1">
                  <a:solidFill>
                    <a:srgbClr val="000099"/>
                  </a:solidFill>
                  <a:latin typeface="Arial" charset="0"/>
                </a:rPr>
                <a:t>Ca</a:t>
              </a:r>
              <a:r>
                <a:rPr kumimoji="0" lang="en-US" altLang="zh-CN" sz="2900" b="1" dirty="0">
                  <a:solidFill>
                    <a:srgbClr val="000099"/>
                  </a:solidFill>
                  <a:latin typeface="Arial" charset="0"/>
                </a:rPr>
                <a:t>(OH)</a:t>
              </a:r>
              <a:r>
                <a:rPr kumimoji="0" lang="en-US" altLang="zh-CN" sz="2900" b="1" baseline="-25000" dirty="0">
                  <a:solidFill>
                    <a:srgbClr val="000099"/>
                  </a:solidFill>
                  <a:latin typeface="Arial" charset="0"/>
                </a:rPr>
                <a:t>2</a:t>
              </a:r>
              <a:r>
                <a:rPr kumimoji="0" lang="en-US" altLang="zh-CN" sz="2900" b="1" dirty="0">
                  <a:solidFill>
                    <a:srgbClr val="000099"/>
                  </a:solidFill>
                  <a:latin typeface="Arial" charset="0"/>
                </a:rPr>
                <a:t>               CaCl</a:t>
              </a:r>
              <a:r>
                <a:rPr kumimoji="0" lang="en-US" altLang="zh-CN" sz="2900" b="1" baseline="-25000" dirty="0">
                  <a:solidFill>
                    <a:srgbClr val="000099"/>
                  </a:solidFill>
                  <a:latin typeface="Arial" charset="0"/>
                </a:rPr>
                <a:t>2</a:t>
              </a:r>
              <a:r>
                <a:rPr kumimoji="0" lang="en-US" altLang="zh-CN" sz="2900" b="1" dirty="0">
                  <a:solidFill>
                    <a:srgbClr val="000099"/>
                  </a:solidFill>
                  <a:latin typeface="Arial" charset="0"/>
                </a:rPr>
                <a:t> + 2NH</a:t>
              </a:r>
              <a:r>
                <a:rPr kumimoji="0" lang="en-US" altLang="zh-CN" sz="2900" b="1" baseline="-25000" dirty="0">
                  <a:solidFill>
                    <a:srgbClr val="000099"/>
                  </a:solidFill>
                  <a:latin typeface="Arial" charset="0"/>
                </a:rPr>
                <a:t>3</a:t>
              </a:r>
              <a:r>
                <a:rPr kumimoji="0" lang="en-US" altLang="zh-CN" sz="2900" b="1" dirty="0">
                  <a:solidFill>
                    <a:srgbClr val="000099"/>
                  </a:solidFill>
                  <a:latin typeface="Arial" charset="0"/>
                </a:rPr>
                <a:t> ↑+ 2H</a:t>
              </a:r>
              <a:r>
                <a:rPr kumimoji="0" lang="en-US" altLang="zh-CN" sz="2900" b="1" baseline="-25000" dirty="0">
                  <a:solidFill>
                    <a:srgbClr val="000099"/>
                  </a:solidFill>
                  <a:latin typeface="Arial" charset="0"/>
                </a:rPr>
                <a:t>2</a:t>
              </a:r>
              <a:r>
                <a:rPr kumimoji="0" lang="en-US" altLang="zh-CN" sz="2900" b="1" dirty="0">
                  <a:solidFill>
                    <a:srgbClr val="000099"/>
                  </a:solidFill>
                  <a:latin typeface="Arial" charset="0"/>
                </a:rPr>
                <a:t>O </a:t>
              </a:r>
            </a:p>
          </p:txBody>
        </p:sp>
        <p:graphicFrame>
          <p:nvGraphicFramePr>
            <p:cNvPr id="2562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4875453"/>
                </p:ext>
              </p:extLst>
            </p:nvPr>
          </p:nvGraphicFramePr>
          <p:xfrm>
            <a:off x="2586" y="1191"/>
            <a:ext cx="635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378" name="Flash Movie" r:id="rId3" imgW="673200" imgH="353160" progId="Flash.Movie">
                    <p:embed/>
                  </p:oleObj>
                </mc:Choice>
                <mc:Fallback>
                  <p:oleObj name="Flash Movie" r:id="rId3" imgW="673200" imgH="353160" progId="Flash.Movi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6" y="1191"/>
                          <a:ext cx="635" cy="33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310" name="Text Box 22"/>
          <p:cNvSpPr txBox="1">
            <a:spLocks noChangeArrowheads="1"/>
          </p:cNvSpPr>
          <p:nvPr/>
        </p:nvSpPr>
        <p:spPr bwMode="auto">
          <a:xfrm>
            <a:off x="0" y="476360"/>
            <a:ext cx="3860297" cy="55618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900" b="1">
                <a:solidFill>
                  <a:srgbClr val="FFFF00"/>
                </a:solidFill>
                <a:latin typeface="Arial" charset="0"/>
              </a:rPr>
              <a:t>①、实验室制法</a:t>
            </a:r>
          </a:p>
        </p:txBody>
      </p:sp>
      <p:sp>
        <p:nvSpPr>
          <p:cNvPr id="25605" name="AutoShape 28">
            <a:hlinkClick r:id="rId5" action="ppaction://hlinkfile" highlightClick="1"/>
          </p:cNvPr>
          <p:cNvSpPr>
            <a:spLocks noChangeArrowheads="1"/>
          </p:cNvSpPr>
          <p:nvPr/>
        </p:nvSpPr>
        <p:spPr bwMode="auto">
          <a:xfrm>
            <a:off x="11709993" y="214363"/>
            <a:ext cx="480420" cy="333452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pic>
        <p:nvPicPr>
          <p:cNvPr id="25606" name="Picture 30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30" y="1"/>
            <a:ext cx="4035957" cy="234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3238078" y="4001426"/>
            <a:ext cx="9219000" cy="1100392"/>
            <a:chOff x="1530" y="2520"/>
            <a:chExt cx="4356" cy="693"/>
          </a:xfrm>
        </p:grpSpPr>
        <p:sp>
          <p:nvSpPr>
            <p:cNvPr id="25621" name="Text Box 36"/>
            <p:cNvSpPr txBox="1">
              <a:spLocks noChangeArrowheads="1"/>
            </p:cNvSpPr>
            <p:nvPr/>
          </p:nvSpPr>
          <p:spPr bwMode="auto">
            <a:xfrm>
              <a:off x="1530" y="2790"/>
              <a:ext cx="145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00" b="1">
                  <a:solidFill>
                    <a:srgbClr val="3333FF"/>
                  </a:solidFill>
                </a:rPr>
                <a:t>NH</a:t>
              </a:r>
              <a:r>
                <a:rPr lang="en-US" altLang="zh-CN" sz="3300" b="1" baseline="-25000">
                  <a:solidFill>
                    <a:srgbClr val="3333FF"/>
                  </a:solidFill>
                </a:rPr>
                <a:t>3</a:t>
              </a:r>
              <a:r>
                <a:rPr lang="en-US" altLang="zh-CN" sz="3300" b="1">
                  <a:solidFill>
                    <a:srgbClr val="3333FF"/>
                  </a:solidFill>
                </a:rPr>
                <a:t>.H</a:t>
              </a:r>
              <a:r>
                <a:rPr lang="en-US" altLang="zh-CN" sz="3300" b="1" baseline="-25000">
                  <a:solidFill>
                    <a:srgbClr val="3333FF"/>
                  </a:solidFill>
                </a:rPr>
                <a:t>2</a:t>
              </a:r>
              <a:r>
                <a:rPr lang="en-US" altLang="zh-CN" sz="3300" b="1">
                  <a:solidFill>
                    <a:srgbClr val="3333FF"/>
                  </a:solidFill>
                </a:rPr>
                <a:t>O(</a:t>
              </a:r>
              <a:r>
                <a:rPr lang="zh-CN" altLang="en-US" sz="3300" b="1">
                  <a:solidFill>
                    <a:srgbClr val="3333FF"/>
                  </a:solidFill>
                </a:rPr>
                <a:t>浓</a:t>
              </a:r>
              <a:r>
                <a:rPr lang="en-US" altLang="zh-CN" sz="3300" b="1">
                  <a:solidFill>
                    <a:srgbClr val="3333FF"/>
                  </a:solidFill>
                </a:rPr>
                <a:t>)</a:t>
              </a:r>
            </a:p>
          </p:txBody>
        </p:sp>
        <p:sp>
          <p:nvSpPr>
            <p:cNvPr id="25622" name="Line 37"/>
            <p:cNvSpPr>
              <a:spLocks noChangeShapeType="1"/>
            </p:cNvSpPr>
            <p:nvPr/>
          </p:nvSpPr>
          <p:spPr bwMode="auto">
            <a:xfrm>
              <a:off x="2970" y="3060"/>
              <a:ext cx="953" cy="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3" name="Text Box 39"/>
            <p:cNvSpPr txBox="1">
              <a:spLocks noChangeArrowheads="1"/>
            </p:cNvSpPr>
            <p:nvPr/>
          </p:nvSpPr>
          <p:spPr bwMode="auto">
            <a:xfrm>
              <a:off x="2880" y="2520"/>
              <a:ext cx="1452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>
                  <a:solidFill>
                    <a:srgbClr val="FF3300"/>
                  </a:solidFill>
                </a:rPr>
                <a:t>碱石灰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 b="1">
                  <a:solidFill>
                    <a:srgbClr val="FF3300"/>
                  </a:solidFill>
                </a:rPr>
                <a:t>CaO</a:t>
              </a:r>
              <a:r>
                <a:rPr lang="zh-CN" altLang="en-US" sz="2900" b="1">
                  <a:solidFill>
                    <a:srgbClr val="FF3300"/>
                  </a:solidFill>
                </a:rPr>
                <a:t>和 </a:t>
              </a:r>
              <a:r>
                <a:rPr lang="en-US" altLang="zh-CN" sz="2900" b="1">
                  <a:solidFill>
                    <a:srgbClr val="FF3300"/>
                  </a:solidFill>
                </a:rPr>
                <a:t>NaOH</a:t>
              </a:r>
            </a:p>
          </p:txBody>
        </p:sp>
        <p:sp>
          <p:nvSpPr>
            <p:cNvPr id="25624" name="Text Box 40"/>
            <p:cNvSpPr txBox="1">
              <a:spLocks noChangeArrowheads="1"/>
            </p:cNvSpPr>
            <p:nvPr/>
          </p:nvSpPr>
          <p:spPr bwMode="auto">
            <a:xfrm>
              <a:off x="4140" y="2835"/>
              <a:ext cx="1746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00" b="1">
                  <a:solidFill>
                    <a:srgbClr val="3333FF"/>
                  </a:solidFill>
                </a:rPr>
                <a:t>H</a:t>
              </a:r>
              <a:r>
                <a:rPr lang="en-US" altLang="zh-CN" sz="3300" b="1" baseline="-25000">
                  <a:solidFill>
                    <a:srgbClr val="3333FF"/>
                  </a:solidFill>
                </a:rPr>
                <a:t>2</a:t>
              </a:r>
              <a:r>
                <a:rPr lang="en-US" altLang="zh-CN" sz="3300" b="1">
                  <a:solidFill>
                    <a:srgbClr val="3333FF"/>
                  </a:solidFill>
                </a:rPr>
                <a:t>O+ NH</a:t>
              </a:r>
              <a:r>
                <a:rPr lang="en-US" altLang="zh-CN" sz="3300" b="1" baseline="-25000">
                  <a:solidFill>
                    <a:srgbClr val="3333FF"/>
                  </a:solidFill>
                </a:rPr>
                <a:t>3</a:t>
              </a:r>
              <a:r>
                <a:rPr lang="en-US" altLang="zh-CN" sz="2900" b="1">
                  <a:solidFill>
                    <a:srgbClr val="3333FF"/>
                  </a:solidFill>
                </a:rPr>
                <a:t>↑</a:t>
              </a:r>
            </a:p>
          </p:txBody>
        </p:sp>
      </p:grpSp>
      <p:grpSp>
        <p:nvGrpSpPr>
          <p:cNvPr id="4" name="组合 21"/>
          <p:cNvGrpSpPr>
            <a:grpSpLocks/>
          </p:cNvGrpSpPr>
          <p:nvPr/>
        </p:nvGrpSpPr>
        <p:grpSpPr bwMode="auto">
          <a:xfrm>
            <a:off x="3333317" y="5120525"/>
            <a:ext cx="8601014" cy="838691"/>
            <a:chOff x="2692400" y="5833732"/>
            <a:chExt cx="6451600" cy="838496"/>
          </a:xfrm>
        </p:grpSpPr>
        <p:sp>
          <p:nvSpPr>
            <p:cNvPr id="25619" name="矩形 10"/>
            <p:cNvSpPr>
              <a:spLocks noChangeArrowheads="1"/>
            </p:cNvSpPr>
            <p:nvPr/>
          </p:nvSpPr>
          <p:spPr bwMode="auto">
            <a:xfrm>
              <a:off x="2692400" y="6072204"/>
              <a:ext cx="6451600" cy="600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00" b="1"/>
                <a:t>NH</a:t>
              </a:r>
              <a:r>
                <a:rPr lang="en-US" altLang="zh-CN" sz="3300" b="1" baseline="-30000"/>
                <a:t>3</a:t>
              </a:r>
              <a:r>
                <a:rPr lang="en-US" altLang="zh-CN" sz="3300" b="1"/>
                <a:t>·H</a:t>
              </a:r>
              <a:r>
                <a:rPr lang="en-US" altLang="zh-CN" sz="3300" b="1" baseline="-30000"/>
                <a:t>2</a:t>
              </a:r>
              <a:r>
                <a:rPr lang="en-US" altLang="zh-CN" sz="3300" b="1"/>
                <a:t>O+CaO ==NH</a:t>
              </a:r>
              <a:r>
                <a:rPr lang="en-US" altLang="zh-CN" sz="3300" b="1" baseline="-30000"/>
                <a:t>3</a:t>
              </a:r>
              <a:r>
                <a:rPr lang="en-US" altLang="zh-CN" sz="3300" b="1"/>
                <a:t> </a:t>
              </a:r>
              <a:r>
                <a:rPr lang="en-US" altLang="zh-CN" sz="3300" b="1">
                  <a:sym typeface="Wingdings 3" pitchFamily="18" charset="2"/>
                </a:rPr>
                <a:t></a:t>
              </a:r>
              <a:r>
                <a:rPr lang="en-US" altLang="zh-CN" sz="3300" b="1"/>
                <a:t>+Ca(O H)</a:t>
              </a:r>
              <a:r>
                <a:rPr lang="en-US" altLang="zh-CN" sz="3300" b="1" baseline="-30000"/>
                <a:t>2</a:t>
              </a:r>
              <a:endParaRPr lang="zh-CN" altLang="en-US" sz="3300"/>
            </a:p>
          </p:txBody>
        </p:sp>
        <p:sp>
          <p:nvSpPr>
            <p:cNvPr id="25620" name="矩形 11"/>
            <p:cNvSpPr>
              <a:spLocks noChangeArrowheads="1"/>
            </p:cNvSpPr>
            <p:nvPr/>
          </p:nvSpPr>
          <p:spPr bwMode="auto">
            <a:xfrm>
              <a:off x="4881639" y="5833732"/>
              <a:ext cx="563562" cy="5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dirty="0"/>
                <a:t>△</a:t>
              </a:r>
            </a:p>
          </p:txBody>
        </p:sp>
      </p:grpSp>
      <p:pic>
        <p:nvPicPr>
          <p:cNvPr id="25610" name="Picture 2" descr="BACK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93" y="0"/>
            <a:ext cx="3333315" cy="250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23"/>
          <p:cNvGrpSpPr>
            <a:grpSpLocks/>
          </p:cNvGrpSpPr>
          <p:nvPr/>
        </p:nvGrpSpPr>
        <p:grpSpPr bwMode="auto">
          <a:xfrm>
            <a:off x="3333317" y="3392912"/>
            <a:ext cx="3857146" cy="830997"/>
            <a:chOff x="2928926" y="3325648"/>
            <a:chExt cx="2893728" cy="831019"/>
          </a:xfrm>
        </p:grpSpPr>
        <p:sp>
          <p:nvSpPr>
            <p:cNvPr id="25617" name="Rectangle 181"/>
            <p:cNvSpPr>
              <a:spLocks noChangeArrowheads="1"/>
            </p:cNvSpPr>
            <p:nvPr/>
          </p:nvSpPr>
          <p:spPr bwMode="auto">
            <a:xfrm>
              <a:off x="2928926" y="3571877"/>
              <a:ext cx="2893728" cy="584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b="1" dirty="0">
                  <a:latin typeface="Arial Narrow" pitchFamily="34" charset="0"/>
                </a:rPr>
                <a:t>NH</a:t>
              </a:r>
              <a:r>
                <a:rPr lang="en-US" altLang="zh-CN" b="1" baseline="-25000" dirty="0">
                  <a:latin typeface="Arial Narrow" pitchFamily="34" charset="0"/>
                </a:rPr>
                <a:t>3</a:t>
              </a:r>
              <a:r>
                <a:rPr lang="en-US" altLang="zh-CN" b="1" dirty="0">
                  <a:latin typeface="Arial Narrow" pitchFamily="34" charset="0"/>
                </a:rPr>
                <a:t>·H</a:t>
              </a:r>
              <a:r>
                <a:rPr lang="en-US" altLang="zh-CN" b="1" baseline="-25000" dirty="0">
                  <a:latin typeface="Arial Narrow" pitchFamily="34" charset="0"/>
                </a:rPr>
                <a:t>2</a:t>
              </a:r>
              <a:r>
                <a:rPr lang="en-US" altLang="zh-CN" b="1" dirty="0">
                  <a:latin typeface="Arial Narrow" pitchFamily="34" charset="0"/>
                </a:rPr>
                <a:t>O == NH</a:t>
              </a:r>
              <a:r>
                <a:rPr lang="en-US" altLang="zh-CN" b="1" baseline="-25000" dirty="0">
                  <a:latin typeface="Arial Narrow" pitchFamily="34" charset="0"/>
                </a:rPr>
                <a:t>3</a:t>
              </a:r>
              <a:r>
                <a:rPr lang="en-US" altLang="zh-CN" b="1" dirty="0">
                  <a:latin typeface="Arial Narrow" pitchFamily="34" charset="0"/>
                </a:rPr>
                <a:t>↑+ H</a:t>
              </a:r>
              <a:r>
                <a:rPr lang="en-US" altLang="zh-CN" b="1" baseline="-25000" dirty="0">
                  <a:latin typeface="Arial Narrow" pitchFamily="34" charset="0"/>
                </a:rPr>
                <a:t>2</a:t>
              </a:r>
              <a:r>
                <a:rPr lang="en-US" altLang="zh-CN" b="1" dirty="0">
                  <a:latin typeface="Arial Narrow" pitchFamily="34" charset="0"/>
                </a:rPr>
                <a:t>O</a:t>
              </a:r>
            </a:p>
          </p:txBody>
        </p:sp>
        <p:sp>
          <p:nvSpPr>
            <p:cNvPr id="25618" name="矩形 11"/>
            <p:cNvSpPr>
              <a:spLocks noChangeArrowheads="1"/>
            </p:cNvSpPr>
            <p:nvPr/>
          </p:nvSpPr>
          <p:spPr bwMode="auto">
            <a:xfrm>
              <a:off x="4002846" y="3325648"/>
              <a:ext cx="563562" cy="53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900" b="1" dirty="0"/>
                <a:t>△</a:t>
              </a:r>
            </a:p>
          </p:txBody>
        </p:sp>
      </p:grp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0" y="6145048"/>
            <a:ext cx="3657124" cy="617744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900" b="1">
                <a:solidFill>
                  <a:srgbClr val="FFFF00"/>
                </a:solidFill>
                <a:latin typeface="Arial" charset="0"/>
              </a:rPr>
              <a:t>②工业合成氨</a:t>
            </a:r>
            <a:r>
              <a:rPr kumimoji="0" lang="zh-CN" altLang="en-US" sz="3300" b="1">
                <a:solidFill>
                  <a:srgbClr val="FFFF00"/>
                </a:solidFill>
                <a:latin typeface="Arial" charset="0"/>
              </a:rPr>
              <a:t>：</a:t>
            </a: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4270877" y="5970383"/>
            <a:ext cx="6433829" cy="692310"/>
            <a:chOff x="2112" y="3407"/>
            <a:chExt cx="3040" cy="436"/>
          </a:xfrm>
        </p:grpSpPr>
        <p:sp>
          <p:nvSpPr>
            <p:cNvPr id="25615" name="Text Box 17"/>
            <p:cNvSpPr txBox="1">
              <a:spLocks noChangeArrowheads="1"/>
            </p:cNvSpPr>
            <p:nvPr/>
          </p:nvSpPr>
          <p:spPr bwMode="auto">
            <a:xfrm>
              <a:off x="2112" y="3456"/>
              <a:ext cx="3040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900" b="1" dirty="0">
                  <a:solidFill>
                    <a:srgbClr val="3333FF"/>
                  </a:solidFill>
                  <a:latin typeface="Arial" charset="0"/>
                </a:rPr>
                <a:t>N</a:t>
              </a:r>
              <a:r>
                <a:rPr kumimoji="0" lang="en-US" altLang="zh-CN" sz="2900" b="1" baseline="-25000" dirty="0">
                  <a:solidFill>
                    <a:srgbClr val="3333FF"/>
                  </a:solidFill>
                  <a:latin typeface="Arial" charset="0"/>
                </a:rPr>
                <a:t>2</a:t>
              </a:r>
              <a:r>
                <a:rPr kumimoji="0" lang="en-US" altLang="zh-CN" sz="2900" b="1" dirty="0">
                  <a:solidFill>
                    <a:srgbClr val="3333FF"/>
                  </a:solidFill>
                  <a:latin typeface="Arial" charset="0"/>
                </a:rPr>
                <a:t>   +    3H</a:t>
              </a:r>
              <a:r>
                <a:rPr kumimoji="0" lang="en-US" altLang="zh-CN" sz="2900" b="1" baseline="-25000" dirty="0">
                  <a:solidFill>
                    <a:srgbClr val="3333FF"/>
                  </a:solidFill>
                  <a:latin typeface="Arial" charset="0"/>
                </a:rPr>
                <a:t>2</a:t>
              </a:r>
              <a:r>
                <a:rPr kumimoji="0" lang="en-US" altLang="zh-CN" sz="2900" b="1" dirty="0">
                  <a:solidFill>
                    <a:srgbClr val="3333FF"/>
                  </a:solidFill>
                  <a:latin typeface="Arial" charset="0"/>
                </a:rPr>
                <a:t>                  2NH</a:t>
              </a:r>
              <a:r>
                <a:rPr kumimoji="0" lang="en-US" altLang="zh-CN" sz="2900" b="1" baseline="-25000" dirty="0">
                  <a:solidFill>
                    <a:srgbClr val="3333FF"/>
                  </a:solidFill>
                  <a:latin typeface="Arial" charset="0"/>
                </a:rPr>
                <a:t>3</a:t>
              </a:r>
              <a:r>
                <a:rPr kumimoji="0" lang="en-US" altLang="zh-CN" sz="2900" b="1" dirty="0">
                  <a:solidFill>
                    <a:srgbClr val="3333FF"/>
                  </a:solidFill>
                  <a:latin typeface="Arial" charset="0"/>
                </a:rPr>
                <a:t> </a:t>
              </a:r>
            </a:p>
          </p:txBody>
        </p:sp>
        <p:graphicFrame>
          <p:nvGraphicFramePr>
            <p:cNvPr id="25616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6435884"/>
                </p:ext>
              </p:extLst>
            </p:nvPr>
          </p:nvGraphicFramePr>
          <p:xfrm>
            <a:off x="3106" y="3407"/>
            <a:ext cx="771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379" name="Flash Movie" r:id="rId9" imgW="984960" imgH="558000" progId="Flash.Movie">
                    <p:embed/>
                  </p:oleObj>
                </mc:Choice>
                <mc:Fallback>
                  <p:oleObj name="Flash Movie" r:id="rId9" imgW="984960" imgH="558000" progId="Flash.Movi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6" y="3407"/>
                          <a:ext cx="771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14" name="AutoShape 2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1709993" y="928904"/>
            <a:ext cx="480420" cy="333452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pic>
        <p:nvPicPr>
          <p:cNvPr id="27" name="Picture 2" descr="HX225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60906" b="11252"/>
          <a:stretch/>
        </p:blipFill>
        <p:spPr bwMode="auto">
          <a:xfrm>
            <a:off x="406574" y="2767112"/>
            <a:ext cx="1902966" cy="300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51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0" grpId="0" animBg="1"/>
      <p:bldP spid="23" grpId="0" animBg="1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23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30" y="2994829"/>
            <a:ext cx="9055702" cy="340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5272"/>
              </p:ext>
            </p:extLst>
          </p:nvPr>
        </p:nvGraphicFramePr>
        <p:xfrm>
          <a:off x="622598" y="53926"/>
          <a:ext cx="108585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15" name="文档" r:id="rId4" imgW="10860490" imgH="3166774" progId="Word.Document.12">
                  <p:embed/>
                </p:oleObj>
              </mc:Choice>
              <mc:Fallback>
                <p:oleObj name="文档" r:id="rId4" imgW="10860490" imgH="31667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53926"/>
                        <a:ext cx="108585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990750" y="1446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白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89120" name="Picture 32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58" y="3830572"/>
            <a:ext cx="3908608" cy="59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1" name="Picture 33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4589455"/>
            <a:ext cx="2046566" cy="3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Group 21"/>
          <p:cNvGrpSpPr>
            <a:grpSpLocks/>
          </p:cNvGrpSpPr>
          <p:nvPr/>
        </p:nvGrpSpPr>
        <p:grpSpPr bwMode="auto">
          <a:xfrm>
            <a:off x="5640710" y="2887474"/>
            <a:ext cx="4824412" cy="1044575"/>
            <a:chOff x="113" y="3543"/>
            <a:chExt cx="3039" cy="658"/>
          </a:xfrm>
        </p:grpSpPr>
        <p:sp>
          <p:nvSpPr>
            <p:cNvPr id="12" name="矩形 12"/>
            <p:cNvSpPr>
              <a:spLocks noChangeArrowheads="1"/>
            </p:cNvSpPr>
            <p:nvPr/>
          </p:nvSpPr>
          <p:spPr bwMode="auto">
            <a:xfrm>
              <a:off x="158" y="3874"/>
              <a:ext cx="299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b="1" dirty="0">
                <a:solidFill>
                  <a:srgbClr val="3333FF"/>
                </a:solidFill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113" y="3612"/>
              <a:ext cx="299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dirty="0">
                  <a:solidFill>
                    <a:srgbClr val="3333FF"/>
                  </a:solidFill>
                </a:rPr>
                <a:t> NH</a:t>
              </a:r>
              <a:r>
                <a:rPr lang="en-US" altLang="zh-CN" sz="2800" b="1" baseline="-30000" dirty="0">
                  <a:solidFill>
                    <a:srgbClr val="3333FF"/>
                  </a:solidFill>
                </a:rPr>
                <a:t>4</a:t>
              </a:r>
              <a:r>
                <a:rPr lang="en-US" altLang="zh-CN" sz="2800" b="1" dirty="0">
                  <a:solidFill>
                    <a:srgbClr val="3333FF"/>
                  </a:solidFill>
                </a:rPr>
                <a:t>Cl  == NH</a:t>
              </a:r>
              <a:r>
                <a:rPr lang="en-US" altLang="zh-CN" sz="2800" b="1" baseline="-30000" dirty="0">
                  <a:solidFill>
                    <a:srgbClr val="3333FF"/>
                  </a:solidFill>
                </a:rPr>
                <a:t>3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 ↑</a:t>
              </a:r>
              <a:r>
                <a:rPr lang="en-US" altLang="zh-CN" sz="2800" b="1" dirty="0">
                  <a:solidFill>
                    <a:srgbClr val="3333FF"/>
                  </a:solidFill>
                </a:rPr>
                <a:t> + </a:t>
              </a:r>
              <a:r>
                <a:rPr lang="en-US" altLang="zh-CN" sz="2800" b="1" dirty="0" err="1">
                  <a:solidFill>
                    <a:srgbClr val="3333FF"/>
                  </a:solidFill>
                </a:rPr>
                <a:t>HCl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 ↑</a:t>
              </a:r>
              <a:endParaRPr lang="zh-CN" altLang="en-US" sz="2800" b="1" dirty="0">
                <a:solidFill>
                  <a:srgbClr val="3333FF"/>
                </a:solidFill>
              </a:endParaRPr>
            </a:p>
          </p:txBody>
        </p:sp>
        <p:sp>
          <p:nvSpPr>
            <p:cNvPr id="14" name="Rectangle 20"/>
            <p:cNvSpPr>
              <a:spLocks noChangeArrowheads="1"/>
            </p:cNvSpPr>
            <p:nvPr/>
          </p:nvSpPr>
          <p:spPr bwMode="auto">
            <a:xfrm>
              <a:off x="975" y="3543"/>
              <a:ext cx="27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△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27054" y="5011114"/>
            <a:ext cx="6298380" cy="897892"/>
            <a:chOff x="4727054" y="5011114"/>
            <a:chExt cx="6298380" cy="897892"/>
          </a:xfrm>
        </p:grpSpPr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4727054" y="5291262"/>
              <a:ext cx="6298380" cy="617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850" tIns="54425" rIns="108850" bIns="54425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900" b="1" dirty="0" smtClean="0"/>
                <a:t>  </a:t>
              </a:r>
              <a:r>
                <a:rPr lang="en-US" altLang="zh-CN" sz="3300" b="1" dirty="0" smtClean="0">
                  <a:solidFill>
                    <a:srgbClr val="FF0000"/>
                  </a:solidFill>
                  <a:latin typeface="黑体" pitchFamily="49" charset="-122"/>
                </a:rPr>
                <a:t>NH</a:t>
              </a:r>
              <a:r>
                <a:rPr lang="en-US" altLang="zh-CN" sz="3300" b="1" baseline="-30000" dirty="0" smtClean="0">
                  <a:solidFill>
                    <a:srgbClr val="FF0000"/>
                  </a:solidFill>
                  <a:latin typeface="黑体" pitchFamily="49" charset="-122"/>
                </a:rPr>
                <a:t>4</a:t>
              </a:r>
              <a:r>
                <a:rPr lang="en-US" altLang="zh-CN" sz="3300" b="1" baseline="30000" dirty="0">
                  <a:solidFill>
                    <a:srgbClr val="FF0000"/>
                  </a:solidFill>
                  <a:latin typeface="黑体" pitchFamily="49" charset="-122"/>
                </a:rPr>
                <a:t>+</a:t>
              </a:r>
              <a:r>
                <a:rPr lang="en-US" altLang="zh-CN" sz="3300" b="1" dirty="0">
                  <a:solidFill>
                    <a:srgbClr val="FF0000"/>
                  </a:solidFill>
                  <a:latin typeface="黑体" pitchFamily="49" charset="-122"/>
                </a:rPr>
                <a:t> + OH</a:t>
              </a:r>
              <a:r>
                <a:rPr lang="en-US" altLang="zh-CN" sz="3300" b="1" baseline="30000" dirty="0">
                  <a:solidFill>
                    <a:srgbClr val="FF0000"/>
                  </a:solidFill>
                  <a:latin typeface="黑体" pitchFamily="49" charset="-122"/>
                </a:rPr>
                <a:t>－</a:t>
              </a:r>
              <a:r>
                <a:rPr lang="en-US" altLang="zh-CN" sz="3300" b="1" dirty="0">
                  <a:solidFill>
                    <a:srgbClr val="FF0000"/>
                  </a:solidFill>
                  <a:latin typeface="黑体" pitchFamily="49" charset="-122"/>
                </a:rPr>
                <a:t>==== NH</a:t>
              </a:r>
              <a:r>
                <a:rPr lang="en-US" altLang="zh-CN" sz="3300" b="1" baseline="-30000" dirty="0">
                  <a:solidFill>
                    <a:srgbClr val="FF0000"/>
                  </a:solidFill>
                  <a:latin typeface="黑体" pitchFamily="49" charset="-122"/>
                </a:rPr>
                <a:t>3</a:t>
              </a:r>
              <a:r>
                <a:rPr lang="en-US" altLang="zh-CN" sz="3300" b="1" dirty="0">
                  <a:solidFill>
                    <a:srgbClr val="FF0000"/>
                  </a:solidFill>
                  <a:latin typeface="黑体" pitchFamily="49" charset="-122"/>
                </a:rPr>
                <a:t>↑+ H</a:t>
              </a:r>
              <a:r>
                <a:rPr lang="en-US" altLang="zh-CN" sz="3300" b="1" baseline="-30000" dirty="0">
                  <a:solidFill>
                    <a:srgbClr val="FF0000"/>
                  </a:solidFill>
                  <a:latin typeface="黑体" pitchFamily="49" charset="-122"/>
                </a:rPr>
                <a:t>2</a:t>
              </a:r>
              <a:r>
                <a:rPr lang="en-US" altLang="zh-CN" sz="3300" b="1" dirty="0">
                  <a:solidFill>
                    <a:srgbClr val="FF0000"/>
                  </a:solidFill>
                  <a:latin typeface="黑体" pitchFamily="49" charset="-122"/>
                </a:rPr>
                <a:t>O</a:t>
              </a:r>
              <a:r>
                <a:rPr lang="zh-CN" altLang="en-US" sz="2900" b="1" dirty="0">
                  <a:solidFill>
                    <a:srgbClr val="FF0000"/>
                  </a:solidFill>
                </a:rPr>
                <a:t>        </a:t>
              </a:r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7078842" y="5011114"/>
              <a:ext cx="1102640" cy="60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850" tIns="54425" rIns="108850" bIns="54425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dirty="0">
                  <a:solidFill>
                    <a:srgbClr val="FF0000"/>
                  </a:solidFill>
                </a:rPr>
                <a:t>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04760" y="1295700"/>
            <a:ext cx="6298380" cy="129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900" b="1"/>
              <a:t>不加热条件，一般写成:</a:t>
            </a:r>
            <a:endParaRPr lang="en-US" altLang="zh-CN" sz="2900" b="1"/>
          </a:p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/>
              <a:t>  </a:t>
            </a:r>
            <a:r>
              <a:rPr lang="en-US" altLang="zh-CN" b="1">
                <a:solidFill>
                  <a:srgbClr val="FF0000"/>
                </a:solidFill>
                <a:latin typeface="黑体" pitchFamily="49" charset="-122"/>
              </a:rPr>
              <a:t>NH</a:t>
            </a:r>
            <a:r>
              <a:rPr lang="en-US" altLang="zh-CN" b="1" baseline="-30000">
                <a:solidFill>
                  <a:srgbClr val="FF0000"/>
                </a:solidFill>
                <a:latin typeface="黑体" pitchFamily="49" charset="-122"/>
              </a:rPr>
              <a:t>4</a:t>
            </a:r>
            <a:r>
              <a:rPr lang="en-US" altLang="zh-CN" b="1" baseline="30000">
                <a:solidFill>
                  <a:srgbClr val="FF0000"/>
                </a:solidFill>
                <a:latin typeface="黑体" pitchFamily="49" charset="-122"/>
              </a:rPr>
              <a:t>+</a:t>
            </a:r>
            <a:r>
              <a:rPr lang="en-US" altLang="zh-CN" b="1">
                <a:solidFill>
                  <a:srgbClr val="FF0000"/>
                </a:solidFill>
                <a:latin typeface="黑体" pitchFamily="49" charset="-122"/>
              </a:rPr>
              <a:t>+ OH</a:t>
            </a:r>
            <a:r>
              <a:rPr lang="en-US" altLang="zh-CN" b="1" baseline="30000">
                <a:solidFill>
                  <a:srgbClr val="FF0000"/>
                </a:solidFill>
                <a:latin typeface="黑体" pitchFamily="49" charset="-122"/>
              </a:rPr>
              <a:t>－</a:t>
            </a:r>
            <a:r>
              <a:rPr lang="en-US" altLang="zh-CN" b="1">
                <a:solidFill>
                  <a:srgbClr val="FF0000"/>
                </a:solidFill>
                <a:latin typeface="黑体" pitchFamily="49" charset="-122"/>
              </a:rPr>
              <a:t>== NH</a:t>
            </a:r>
            <a:r>
              <a:rPr lang="en-US" altLang="zh-CN" b="1" baseline="-30000">
                <a:solidFill>
                  <a:srgbClr val="FF0000"/>
                </a:solidFill>
                <a:latin typeface="黑体" pitchFamily="49" charset="-122"/>
              </a:rPr>
              <a:t>3</a:t>
            </a:r>
            <a:r>
              <a:rPr lang="en-US" altLang="zh-CN" b="1">
                <a:solidFill>
                  <a:srgbClr val="FF0000"/>
                </a:solidFill>
              </a:rPr>
              <a:t>·</a:t>
            </a:r>
            <a:r>
              <a:rPr lang="en-US" altLang="zh-CN" b="1">
                <a:solidFill>
                  <a:srgbClr val="FF0000"/>
                </a:solidFill>
                <a:latin typeface="黑体" pitchFamily="49" charset="-122"/>
              </a:rPr>
              <a:t>H</a:t>
            </a:r>
            <a:r>
              <a:rPr lang="en-US" altLang="zh-CN" b="1" baseline="-30000">
                <a:solidFill>
                  <a:srgbClr val="FF0000"/>
                </a:solidFill>
                <a:latin typeface="黑体" pitchFamily="49" charset="-122"/>
              </a:rPr>
              <a:t>2</a:t>
            </a:r>
            <a:r>
              <a:rPr lang="en-US" altLang="zh-CN" b="1">
                <a:solidFill>
                  <a:srgbClr val="FF0000"/>
                </a:solidFill>
                <a:latin typeface="黑体" pitchFamily="49" charset="-122"/>
              </a:rPr>
              <a:t>O</a:t>
            </a:r>
            <a:r>
              <a:rPr lang="en-US" altLang="zh-CN" sz="2900" b="1">
                <a:solidFill>
                  <a:srgbClr val="FF0000"/>
                </a:solidFill>
              </a:rPr>
              <a:t>  </a:t>
            </a:r>
            <a:endParaRPr lang="zh-CN" altLang="en-US" sz="2900" b="1">
              <a:solidFill>
                <a:srgbClr val="FF0000"/>
              </a:solidFill>
            </a:endParaRP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406347" y="138145"/>
            <a:ext cx="6298380" cy="131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>
                <a:solidFill>
                  <a:srgbClr val="FF3300"/>
                </a:solidFill>
              </a:rPr>
              <a:t>②</a:t>
            </a:r>
            <a:r>
              <a:rPr lang="zh-CN" altLang="en-US" sz="2900" b="1"/>
              <a:t>与碱反应：  </a:t>
            </a:r>
          </a:p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900" b="1"/>
              <a:t> </a:t>
            </a:r>
            <a:r>
              <a:rPr lang="en-US" altLang="zh-CN" sz="3300" b="1">
                <a:solidFill>
                  <a:srgbClr val="FF0000"/>
                </a:solidFill>
                <a:latin typeface="黑体" pitchFamily="49" charset="-122"/>
              </a:rPr>
              <a:t>NH</a:t>
            </a:r>
            <a:r>
              <a:rPr lang="en-US" altLang="zh-CN" sz="3300" b="1" baseline="-30000">
                <a:solidFill>
                  <a:srgbClr val="FF0000"/>
                </a:solidFill>
                <a:latin typeface="黑体" pitchFamily="49" charset="-122"/>
              </a:rPr>
              <a:t>4</a:t>
            </a:r>
            <a:r>
              <a:rPr lang="en-US" altLang="zh-CN" sz="3300" b="1" baseline="30000">
                <a:solidFill>
                  <a:srgbClr val="FF0000"/>
                </a:solidFill>
                <a:latin typeface="黑体" pitchFamily="49" charset="-122"/>
              </a:rPr>
              <a:t>+</a:t>
            </a:r>
            <a:r>
              <a:rPr lang="en-US" altLang="zh-CN" sz="3300" b="1">
                <a:solidFill>
                  <a:srgbClr val="FF0000"/>
                </a:solidFill>
                <a:latin typeface="黑体" pitchFamily="49" charset="-122"/>
              </a:rPr>
              <a:t> + OH</a:t>
            </a:r>
            <a:r>
              <a:rPr lang="en-US" altLang="zh-CN" sz="3300" b="1" baseline="30000">
                <a:solidFill>
                  <a:srgbClr val="FF0000"/>
                </a:solidFill>
                <a:latin typeface="黑体" pitchFamily="49" charset="-122"/>
              </a:rPr>
              <a:t>－</a:t>
            </a:r>
            <a:r>
              <a:rPr lang="en-US" altLang="zh-CN" sz="3300" b="1">
                <a:solidFill>
                  <a:srgbClr val="FF0000"/>
                </a:solidFill>
                <a:latin typeface="黑体" pitchFamily="49" charset="-122"/>
              </a:rPr>
              <a:t>==== NH</a:t>
            </a:r>
            <a:r>
              <a:rPr lang="en-US" altLang="zh-CN" sz="3300" b="1" baseline="-30000">
                <a:solidFill>
                  <a:srgbClr val="FF0000"/>
                </a:solidFill>
                <a:latin typeface="黑体" pitchFamily="49" charset="-122"/>
              </a:rPr>
              <a:t>3</a:t>
            </a:r>
            <a:r>
              <a:rPr lang="en-US" altLang="zh-CN" sz="3300" b="1">
                <a:solidFill>
                  <a:srgbClr val="FF0000"/>
                </a:solidFill>
                <a:latin typeface="黑体" pitchFamily="49" charset="-122"/>
              </a:rPr>
              <a:t>↑+ H</a:t>
            </a:r>
            <a:r>
              <a:rPr lang="en-US" altLang="zh-CN" sz="3300" b="1" baseline="-30000">
                <a:solidFill>
                  <a:srgbClr val="FF0000"/>
                </a:solidFill>
                <a:latin typeface="黑体" pitchFamily="49" charset="-122"/>
              </a:rPr>
              <a:t>2</a:t>
            </a:r>
            <a:r>
              <a:rPr lang="en-US" altLang="zh-CN" sz="3300" b="1">
                <a:solidFill>
                  <a:srgbClr val="FF0000"/>
                </a:solidFill>
                <a:latin typeface="黑体" pitchFamily="49" charset="-122"/>
              </a:rPr>
              <a:t>O</a:t>
            </a:r>
            <a:r>
              <a:rPr lang="zh-CN" altLang="en-US" sz="2900" b="1">
                <a:solidFill>
                  <a:srgbClr val="FF0000"/>
                </a:solidFill>
              </a:rPr>
              <a:t>        </a:t>
            </a: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2808451" y="495935"/>
            <a:ext cx="1102640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△</a:t>
            </a:r>
          </a:p>
        </p:txBody>
      </p:sp>
      <p:pic>
        <p:nvPicPr>
          <p:cNvPr id="27653" name="Picture 6" descr="525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"/>
          <a:stretch>
            <a:fillRect/>
          </a:stretch>
        </p:blipFill>
        <p:spPr bwMode="auto">
          <a:xfrm>
            <a:off x="6907901" y="152435"/>
            <a:ext cx="5079339" cy="4649276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7" name="AutoShape 7"/>
          <p:cNvSpPr>
            <a:spLocks noChangeArrowheads="1"/>
          </p:cNvSpPr>
          <p:nvPr/>
        </p:nvSpPr>
        <p:spPr bwMode="auto">
          <a:xfrm>
            <a:off x="139682" y="2515183"/>
            <a:ext cx="6723775" cy="1495688"/>
          </a:xfrm>
          <a:prstGeom prst="horizontalScroll">
            <a:avLst>
              <a:gd name="adj" fmla="val 12500"/>
            </a:avLst>
          </a:prstGeom>
          <a:solidFill>
            <a:schemeClr val="bg1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3300" b="1">
                <a:solidFill>
                  <a:srgbClr val="FF0000"/>
                </a:solidFill>
                <a:latin typeface="黑体" pitchFamily="49" charset="-122"/>
              </a:rPr>
              <a:t>问:</a:t>
            </a:r>
            <a:r>
              <a:rPr lang="zh-CN" altLang="en-US" sz="3300" b="1">
                <a:latin typeface="黑体" pitchFamily="49" charset="-122"/>
              </a:rPr>
              <a:t>利用该反应检验或鉴定</a:t>
            </a:r>
            <a:r>
              <a:rPr lang="en-US" altLang="zh-CN" sz="3300" b="1">
                <a:latin typeface="黑体" pitchFamily="49" charset="-122"/>
              </a:rPr>
              <a:t>NH</a:t>
            </a:r>
            <a:r>
              <a:rPr lang="en-US" altLang="zh-CN" sz="3300" b="1" baseline="-30000">
                <a:latin typeface="黑体" pitchFamily="49" charset="-122"/>
              </a:rPr>
              <a:t>4</a:t>
            </a:r>
            <a:r>
              <a:rPr lang="en-US" altLang="zh-CN" sz="3300" b="1" baseline="30000">
                <a:latin typeface="黑体" pitchFamily="49" charset="-122"/>
              </a:rPr>
              <a:t>+</a:t>
            </a:r>
            <a:r>
              <a:rPr lang="zh-CN" altLang="en-US" sz="3300" b="1">
                <a:latin typeface="黑体" pitchFamily="49" charset="-122"/>
              </a:rPr>
              <a:t>请你说出鉴定</a:t>
            </a:r>
            <a:r>
              <a:rPr lang="en-US" altLang="zh-CN" sz="3300" b="1">
                <a:latin typeface="黑体" pitchFamily="49" charset="-122"/>
              </a:rPr>
              <a:t>NH</a:t>
            </a:r>
            <a:r>
              <a:rPr lang="en-US" altLang="zh-CN" sz="3300" b="1" baseline="-30000">
                <a:latin typeface="黑体" pitchFamily="49" charset="-122"/>
              </a:rPr>
              <a:t>4</a:t>
            </a:r>
            <a:r>
              <a:rPr lang="en-US" altLang="zh-CN" sz="3300" b="1" baseline="30000">
                <a:latin typeface="黑体" pitchFamily="49" charset="-122"/>
              </a:rPr>
              <a:t>+</a:t>
            </a:r>
            <a:r>
              <a:rPr lang="zh-CN" altLang="en-US" sz="3300" b="1">
                <a:latin typeface="黑体" pitchFamily="49" charset="-122"/>
              </a:rPr>
              <a:t>方法？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1" y="5001784"/>
            <a:ext cx="10179841" cy="151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99"/>
                </a:solidFill>
                <a:ea typeface="楷体_GB2312" pitchFamily="49" charset="-122"/>
              </a:rPr>
              <a:t>取少量</a:t>
            </a:r>
            <a:endParaRPr lang="en-US" altLang="zh-CN" sz="2900" b="1">
              <a:solidFill>
                <a:srgbClr val="000099"/>
              </a:solidFill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99"/>
                </a:solidFill>
                <a:ea typeface="楷体_GB2312" pitchFamily="49" charset="-122"/>
              </a:rPr>
              <a:t>试样于试管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（晶体或溶液）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4812827"/>
            <a:ext cx="10023228" cy="1757769"/>
            <a:chOff x="0" y="2260"/>
            <a:chExt cx="4736" cy="1107"/>
          </a:xfrm>
        </p:grpSpPr>
        <p:grpSp>
          <p:nvGrpSpPr>
            <p:cNvPr id="27661" name="Group 9"/>
            <p:cNvGrpSpPr>
              <a:grpSpLocks/>
            </p:cNvGrpSpPr>
            <p:nvPr/>
          </p:nvGrpSpPr>
          <p:grpSpPr bwMode="auto">
            <a:xfrm>
              <a:off x="0" y="2379"/>
              <a:ext cx="3610" cy="988"/>
              <a:chOff x="0" y="3241"/>
              <a:chExt cx="3610" cy="988"/>
            </a:xfrm>
          </p:grpSpPr>
          <p:sp>
            <p:nvSpPr>
              <p:cNvPr id="27665" name="Text Box 10"/>
              <p:cNvSpPr txBox="1">
                <a:spLocks noChangeArrowheads="1"/>
              </p:cNvSpPr>
              <p:nvPr/>
            </p:nvSpPr>
            <p:spPr bwMode="auto">
              <a:xfrm>
                <a:off x="2295" y="3376"/>
                <a:ext cx="1315" cy="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900" b="1">
                    <a:ea typeface="楷体_GB2312" pitchFamily="49" charset="-122"/>
                  </a:rPr>
                  <a:t>产生无色有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900" b="1">
                    <a:ea typeface="楷体_GB2312" pitchFamily="49" charset="-122"/>
                  </a:rPr>
                  <a:t>刺激性气体。</a:t>
                </a:r>
              </a:p>
            </p:txBody>
          </p:sp>
          <p:sp>
            <p:nvSpPr>
              <p:cNvPr id="27666" name="Text Box 11"/>
              <p:cNvSpPr txBox="1">
                <a:spLocks noChangeArrowheads="1"/>
              </p:cNvSpPr>
              <p:nvPr/>
            </p:nvSpPr>
            <p:spPr bwMode="auto">
              <a:xfrm>
                <a:off x="0" y="3241"/>
                <a:ext cx="3226" cy="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3300" b="1">
                    <a:solidFill>
                      <a:srgbClr val="008000"/>
                    </a:solidFill>
                    <a:ea typeface="楷体_GB2312" pitchFamily="49" charset="-122"/>
                  </a:rPr>
                  <a:t>                    </a:t>
                </a:r>
                <a:r>
                  <a:rPr lang="en-US" altLang="zh-CN" sz="3300" b="1">
                    <a:solidFill>
                      <a:srgbClr val="008000"/>
                    </a:solidFill>
                    <a:ea typeface="楷体_GB2312" pitchFamily="49" charset="-122"/>
                  </a:rPr>
                  <a:t>NaOH</a:t>
                </a:r>
                <a:r>
                  <a:rPr lang="zh-CN" altLang="en-US" sz="3300" b="1">
                    <a:solidFill>
                      <a:srgbClr val="008000"/>
                    </a:solidFill>
                    <a:ea typeface="楷体_GB2312" pitchFamily="49" charset="-122"/>
                  </a:rPr>
                  <a:t>溶液</a:t>
                </a:r>
                <a:endParaRPr lang="zh-CN" altLang="en-US" sz="3300" b="1" baseline="-25000">
                  <a:solidFill>
                    <a:srgbClr val="0080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7667" name="Text Box 12"/>
              <p:cNvSpPr txBox="1">
                <a:spLocks noChangeArrowheads="1"/>
              </p:cNvSpPr>
              <p:nvPr/>
            </p:nvSpPr>
            <p:spPr bwMode="auto">
              <a:xfrm>
                <a:off x="1565" y="3657"/>
                <a:ext cx="233" cy="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>
                    <a:ea typeface="方正楷体简体" pitchFamily="2" charset="-122"/>
                  </a:rPr>
                  <a:t>△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900"/>
              </a:p>
            </p:txBody>
          </p:sp>
          <p:sp>
            <p:nvSpPr>
              <p:cNvPr id="27668" name="Line 13"/>
              <p:cNvSpPr>
                <a:spLocks noChangeShapeType="1"/>
              </p:cNvSpPr>
              <p:nvPr/>
            </p:nvSpPr>
            <p:spPr bwMode="auto">
              <a:xfrm>
                <a:off x="1111" y="3657"/>
                <a:ext cx="95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7662" name="Group 14"/>
            <p:cNvGrpSpPr>
              <a:grpSpLocks/>
            </p:cNvGrpSpPr>
            <p:nvPr/>
          </p:nvGrpSpPr>
          <p:grpSpPr bwMode="auto">
            <a:xfrm>
              <a:off x="3152" y="2260"/>
              <a:ext cx="1584" cy="620"/>
              <a:chOff x="3288" y="3077"/>
              <a:chExt cx="1584" cy="620"/>
            </a:xfrm>
          </p:grpSpPr>
          <p:sp>
            <p:nvSpPr>
              <p:cNvPr id="27663" name="Line 15"/>
              <p:cNvSpPr>
                <a:spLocks noChangeShapeType="1"/>
              </p:cNvSpPr>
              <p:nvPr/>
            </p:nvSpPr>
            <p:spPr bwMode="auto">
              <a:xfrm>
                <a:off x="3288" y="3657"/>
                <a:ext cx="1225" cy="0"/>
              </a:xfrm>
              <a:prstGeom prst="line">
                <a:avLst/>
              </a:prstGeom>
              <a:noFill/>
              <a:ln w="38100">
                <a:solidFill>
                  <a:srgbClr val="00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64" name="Text Box 16"/>
              <p:cNvSpPr txBox="1">
                <a:spLocks noChangeArrowheads="1"/>
              </p:cNvSpPr>
              <p:nvPr/>
            </p:nvSpPr>
            <p:spPr bwMode="auto">
              <a:xfrm>
                <a:off x="3466" y="3077"/>
                <a:ext cx="1406" cy="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900" b="1" dirty="0">
                    <a:solidFill>
                      <a:srgbClr val="FF3300"/>
                    </a:solidFill>
                  </a:rPr>
                  <a:t>  </a:t>
                </a:r>
                <a:r>
                  <a:rPr lang="en-US" altLang="zh-CN" sz="2900" b="1" dirty="0">
                    <a:solidFill>
                      <a:srgbClr val="FF3300"/>
                    </a:solidFill>
                  </a:rPr>
                  <a:t>(1)</a:t>
                </a:r>
                <a:r>
                  <a:rPr lang="zh-CN" altLang="en-US" sz="2900" b="1" dirty="0">
                    <a:solidFill>
                      <a:srgbClr val="FF3300"/>
                    </a:solidFill>
                  </a:rPr>
                  <a:t>  湿润的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900" b="1" dirty="0">
                    <a:solidFill>
                      <a:srgbClr val="FF3300"/>
                    </a:solidFill>
                  </a:rPr>
                  <a:t>红色石蕊试纸</a:t>
                </a:r>
              </a:p>
            </p:txBody>
          </p:sp>
        </p:grpSp>
      </p:grpSp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9809474" y="5144692"/>
            <a:ext cx="1631737" cy="617744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chemeClr val="bg1"/>
                </a:solidFill>
              </a:rPr>
              <a:t>变蓝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571427" y="4001427"/>
            <a:ext cx="3111643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>
              <a:defRPr/>
            </a:pPr>
            <a:r>
              <a:rPr lang="zh-CN" altLang="en-US" sz="3300" b="1" dirty="0">
                <a:solidFill>
                  <a:srgbClr val="FF3300"/>
                </a:solidFill>
                <a:ea typeface="方正综艺简体" pitchFamily="2" charset="-122"/>
              </a:rPr>
              <a:t>如何检验</a:t>
            </a:r>
            <a:r>
              <a:rPr lang="en-US" altLang="zh-CN" sz="3300" b="1" dirty="0">
                <a:solidFill>
                  <a:srgbClr val="FF3300"/>
                </a:solidFill>
                <a:ea typeface="方正综艺简体" pitchFamily="2" charset="-122"/>
              </a:rPr>
              <a:t>NH</a:t>
            </a:r>
            <a:r>
              <a:rPr lang="en-US" altLang="zh-CN" sz="3300" b="1" baseline="-25000" dirty="0">
                <a:solidFill>
                  <a:srgbClr val="FF3300"/>
                </a:solidFill>
                <a:ea typeface="方正综艺简体" pitchFamily="2" charset="-122"/>
              </a:rPr>
              <a:t>4</a:t>
            </a:r>
            <a:r>
              <a:rPr lang="en-US" altLang="zh-CN" sz="3300" b="1" baseline="30000" dirty="0">
                <a:solidFill>
                  <a:srgbClr val="FF3300"/>
                </a:solidFill>
                <a:ea typeface="方正综艺简体" pitchFamily="2" charset="-122"/>
              </a:rPr>
              <a:t>+</a:t>
            </a:r>
            <a:r>
              <a:rPr lang="en-US" altLang="zh-CN" sz="3300" b="1" dirty="0">
                <a:solidFill>
                  <a:srgbClr val="FF3300"/>
                </a:solidFill>
                <a:ea typeface="方正综艺简体" pitchFamily="2" charset="-122"/>
              </a:rPr>
              <a:t>?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380920" y="5859232"/>
            <a:ext cx="4190454" cy="100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900" b="1">
                <a:solidFill>
                  <a:srgbClr val="FF0000"/>
                </a:solidFill>
                <a:latin typeface="Arial" charset="0"/>
              </a:rPr>
              <a:t>（2）蘸有浓盐酸的</a:t>
            </a:r>
            <a:endParaRPr kumimoji="0" lang="en-US" altLang="zh-CN" sz="2900" b="1">
              <a:solidFill>
                <a:srgbClr val="FF0000"/>
              </a:solidFill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900" b="1">
                <a:solidFill>
                  <a:srgbClr val="FF0000"/>
                </a:solidFill>
                <a:latin typeface="Arial" charset="0"/>
              </a:rPr>
              <a:t>玻璃棒接近瓶口</a:t>
            </a:r>
            <a:endParaRPr kumimoji="0" lang="en-US" altLang="zh-CN" sz="29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0038829" y="5952852"/>
            <a:ext cx="1333326" cy="617744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3300" b="1" dirty="0">
                <a:solidFill>
                  <a:srgbClr val="FF0000"/>
                </a:solidFill>
                <a:latin typeface="Arial" charset="0"/>
              </a:rPr>
              <a:t>白烟</a:t>
            </a:r>
          </a:p>
        </p:txBody>
      </p:sp>
    </p:spTree>
    <p:extLst>
      <p:ext uri="{BB962C8B-B14F-4D97-AF65-F5344CB8AC3E}">
        <p14:creationId xmlns:p14="http://schemas.microsoft.com/office/powerpoint/2010/main" val="33564036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P spid="20487" grpId="0" animBg="1" autoUpdateAnimBg="0"/>
      <p:bldP spid="18" grpId="0" autoUpdateAnimBg="0"/>
      <p:bldP spid="28" grpId="0" animBg="1" autoUpdateAnimBg="0"/>
      <p:bldP spid="29" grpId="0" animBg="1" autoUpdateAnimBg="0"/>
      <p:bldP spid="19" grpId="0" autoUpdateAnimBg="0"/>
      <p:bldP spid="2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1295231" y="692311"/>
            <a:ext cx="1441263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300" b="1" dirty="0">
                <a:solidFill>
                  <a:srgbClr val="FF3300"/>
                </a:solidFill>
                <a:latin typeface="宋体" charset="-122"/>
              </a:rPr>
              <a:t>名称</a:t>
            </a:r>
          </a:p>
        </p:txBody>
      </p:sp>
      <p:sp>
        <p:nvSpPr>
          <p:cNvPr id="28698" name="Text Box 26"/>
          <p:cNvSpPr txBox="1">
            <a:spLocks noChangeArrowheads="1"/>
          </p:cNvSpPr>
          <p:nvPr/>
        </p:nvSpPr>
        <p:spPr bwMode="auto">
          <a:xfrm>
            <a:off x="3407391" y="692311"/>
            <a:ext cx="3553421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300" b="1" dirty="0">
                <a:solidFill>
                  <a:srgbClr val="FF3300"/>
                </a:solidFill>
                <a:latin typeface="宋体" charset="-122"/>
              </a:rPr>
              <a:t>氨水  </a:t>
            </a:r>
            <a:r>
              <a:rPr kumimoji="0" lang="en-US" altLang="zh-CN" sz="3300" b="1" dirty="0">
                <a:solidFill>
                  <a:schemeClr val="accent2"/>
                </a:solidFill>
                <a:latin typeface="宋体" charset="-122"/>
              </a:rPr>
              <a:t>NH</a:t>
            </a:r>
            <a:r>
              <a:rPr kumimoji="0" lang="en-US" altLang="zh-CN" sz="3300" b="1" baseline="-25000" dirty="0">
                <a:solidFill>
                  <a:schemeClr val="accent2"/>
                </a:solidFill>
                <a:latin typeface="宋体" charset="-122"/>
              </a:rPr>
              <a:t>3</a:t>
            </a:r>
            <a:r>
              <a:rPr kumimoji="0" lang="en-US" altLang="zh-CN" sz="3300" b="1" baseline="30000" dirty="0">
                <a:solidFill>
                  <a:schemeClr val="accent2"/>
                </a:solidFill>
                <a:latin typeface="宋体" charset="-122"/>
              </a:rPr>
              <a:t>.</a:t>
            </a:r>
            <a:r>
              <a:rPr kumimoji="0" lang="en-US" altLang="zh-CN" sz="3300" b="1" dirty="0">
                <a:solidFill>
                  <a:schemeClr val="accent2"/>
                </a:solidFill>
                <a:latin typeface="宋体" charset="-122"/>
              </a:rPr>
              <a:t>H</a:t>
            </a:r>
            <a:r>
              <a:rPr kumimoji="0" lang="en-US" altLang="zh-CN" sz="3300" b="1" baseline="-25000" dirty="0">
                <a:solidFill>
                  <a:schemeClr val="accent2"/>
                </a:solidFill>
                <a:latin typeface="宋体" charset="-122"/>
              </a:rPr>
              <a:t>2</a:t>
            </a:r>
            <a:r>
              <a:rPr kumimoji="0" lang="en-US" altLang="zh-CN" sz="3300" b="1" dirty="0">
                <a:solidFill>
                  <a:schemeClr val="accent2"/>
                </a:solidFill>
                <a:latin typeface="宋体" charset="-122"/>
              </a:rPr>
              <a:t>O</a:t>
            </a:r>
          </a:p>
        </p:txBody>
      </p:sp>
      <p:sp>
        <p:nvSpPr>
          <p:cNvPr id="28699" name="Text Box 27"/>
          <p:cNvSpPr txBox="1">
            <a:spLocks noChangeArrowheads="1"/>
          </p:cNvSpPr>
          <p:nvPr/>
        </p:nvSpPr>
        <p:spPr bwMode="auto">
          <a:xfrm>
            <a:off x="7726946" y="765353"/>
            <a:ext cx="446346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300" b="1">
                <a:solidFill>
                  <a:srgbClr val="FF3300"/>
                </a:solidFill>
                <a:latin typeface="宋体" charset="-122"/>
              </a:rPr>
              <a:t>液氨   </a:t>
            </a:r>
            <a:r>
              <a:rPr kumimoji="0" lang="en-US" altLang="zh-CN" sz="3300" b="1">
                <a:solidFill>
                  <a:schemeClr val="accent2"/>
                </a:solidFill>
                <a:latin typeface="宋体" charset="-122"/>
              </a:rPr>
              <a:t>NH</a:t>
            </a:r>
            <a:r>
              <a:rPr kumimoji="0" lang="en-US" altLang="zh-CN" sz="3300" b="1" baseline="-25000">
                <a:solidFill>
                  <a:schemeClr val="accent2"/>
                </a:solidFill>
                <a:latin typeface="宋体" charset="-122"/>
              </a:rPr>
              <a:t>3</a:t>
            </a:r>
          </a:p>
        </p:txBody>
      </p:sp>
      <p:sp>
        <p:nvSpPr>
          <p:cNvPr id="28702" name="Text Box 30"/>
          <p:cNvSpPr txBox="1">
            <a:spLocks noChangeArrowheads="1"/>
          </p:cNvSpPr>
          <p:nvPr/>
        </p:nvSpPr>
        <p:spPr bwMode="auto">
          <a:xfrm>
            <a:off x="1485708" y="1441005"/>
            <a:ext cx="1441262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300" b="1" dirty="0">
                <a:solidFill>
                  <a:srgbClr val="FF3300"/>
                </a:solidFill>
                <a:latin typeface="宋体" charset="-122"/>
              </a:rPr>
              <a:t>成分</a:t>
            </a:r>
          </a:p>
        </p:txBody>
      </p:sp>
      <p:sp>
        <p:nvSpPr>
          <p:cNvPr id="11296" name="Text Box 32"/>
          <p:cNvSpPr txBox="1">
            <a:spLocks noChangeArrowheads="1"/>
          </p:cNvSpPr>
          <p:nvPr/>
        </p:nvSpPr>
        <p:spPr bwMode="auto">
          <a:xfrm>
            <a:off x="3312152" y="1310055"/>
            <a:ext cx="3839134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solidFill>
                  <a:srgbClr val="000066"/>
                </a:solidFill>
                <a:latin typeface="宋体" charset="-122"/>
              </a:rPr>
              <a:t>H</a:t>
            </a:r>
            <a:r>
              <a:rPr kumimoji="0" lang="en-US" altLang="zh-CN" sz="2400" b="1" baseline="-25000" dirty="0">
                <a:solidFill>
                  <a:srgbClr val="000066"/>
                </a:solidFill>
                <a:latin typeface="宋体" charset="-122"/>
              </a:rPr>
              <a:t>2</a:t>
            </a:r>
            <a:r>
              <a:rPr kumimoji="0" lang="en-US" altLang="zh-CN" sz="2400" b="1" dirty="0">
                <a:solidFill>
                  <a:srgbClr val="000066"/>
                </a:solidFill>
                <a:latin typeface="宋体" charset="-122"/>
              </a:rPr>
              <a:t>O、  </a:t>
            </a:r>
            <a:r>
              <a:rPr kumimoji="0" lang="en-US" altLang="zh-CN" sz="2400" b="1" dirty="0">
                <a:solidFill>
                  <a:srgbClr val="000066"/>
                </a:solidFill>
                <a:latin typeface="Arial" charset="0"/>
              </a:rPr>
              <a:t>NH</a:t>
            </a:r>
            <a:r>
              <a:rPr kumimoji="0" lang="en-US" altLang="zh-CN" sz="2400" b="1" baseline="-25000" dirty="0">
                <a:solidFill>
                  <a:srgbClr val="000066"/>
                </a:solidFill>
                <a:latin typeface="Arial" charset="0"/>
              </a:rPr>
              <a:t>3</a:t>
            </a:r>
            <a:r>
              <a:rPr kumimoji="0" lang="en-US" altLang="zh-CN" sz="2400" b="1" dirty="0">
                <a:solidFill>
                  <a:srgbClr val="000066"/>
                </a:solidFill>
                <a:latin typeface="Arial" charset="0"/>
              </a:rPr>
              <a:t>·H</a:t>
            </a:r>
            <a:r>
              <a:rPr kumimoji="0" lang="en-US" altLang="zh-CN" sz="2400" b="1" baseline="-25000" dirty="0">
                <a:solidFill>
                  <a:srgbClr val="000066"/>
                </a:solidFill>
                <a:latin typeface="Arial" charset="0"/>
              </a:rPr>
              <a:t>2</a:t>
            </a:r>
            <a:r>
              <a:rPr kumimoji="0" lang="en-US" altLang="zh-CN" sz="2400" b="1" dirty="0">
                <a:solidFill>
                  <a:srgbClr val="000066"/>
                </a:solidFill>
                <a:latin typeface="Arial" charset="0"/>
              </a:rPr>
              <a:t>O  </a:t>
            </a:r>
            <a:r>
              <a:rPr kumimoji="0" lang="en-US" altLang="zh-CN" sz="2900" b="1" dirty="0">
                <a:solidFill>
                  <a:srgbClr val="003300"/>
                </a:solidFill>
              </a:rPr>
              <a:t>NH</a:t>
            </a:r>
            <a:r>
              <a:rPr kumimoji="0" lang="en-US" altLang="zh-CN" sz="2900" b="1" baseline="-25000" dirty="0">
                <a:solidFill>
                  <a:srgbClr val="003300"/>
                </a:solidFill>
              </a:rPr>
              <a:t>3</a:t>
            </a:r>
            <a:r>
              <a:rPr kumimoji="0" lang="en-US" altLang="zh-CN" sz="2900" dirty="0"/>
              <a:t> </a:t>
            </a:r>
          </a:p>
        </p:txBody>
      </p:sp>
      <p:sp>
        <p:nvSpPr>
          <p:cNvPr id="11297" name="Text Box 33"/>
          <p:cNvSpPr txBox="1">
            <a:spLocks noChangeArrowheads="1"/>
          </p:cNvSpPr>
          <p:nvPr/>
        </p:nvSpPr>
        <p:spPr bwMode="auto">
          <a:xfrm>
            <a:off x="3983049" y="2425543"/>
            <a:ext cx="1919566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300" b="1" dirty="0">
                <a:solidFill>
                  <a:schemeClr val="accent2"/>
                </a:solidFill>
                <a:latin typeface="宋体" charset="-122"/>
              </a:rPr>
              <a:t>混合物</a:t>
            </a:r>
          </a:p>
        </p:txBody>
      </p:sp>
      <p:sp>
        <p:nvSpPr>
          <p:cNvPr id="11299" name="Text Box 35"/>
          <p:cNvSpPr txBox="1">
            <a:spLocks noChangeArrowheads="1"/>
          </p:cNvSpPr>
          <p:nvPr/>
        </p:nvSpPr>
        <p:spPr bwMode="auto">
          <a:xfrm>
            <a:off x="8397841" y="2039585"/>
            <a:ext cx="1824329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300" b="1" dirty="0">
                <a:solidFill>
                  <a:schemeClr val="accent2"/>
                </a:solidFill>
                <a:latin typeface="宋体" charset="-122"/>
              </a:rPr>
              <a:t>纯净物</a:t>
            </a:r>
          </a:p>
        </p:txBody>
      </p:sp>
      <p:sp>
        <p:nvSpPr>
          <p:cNvPr id="11300" name="Text Box 36"/>
          <p:cNvSpPr txBox="1">
            <a:spLocks noChangeArrowheads="1"/>
          </p:cNvSpPr>
          <p:nvPr/>
        </p:nvSpPr>
        <p:spPr bwMode="auto">
          <a:xfrm>
            <a:off x="8497312" y="1383097"/>
            <a:ext cx="960842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3300" b="1">
                <a:solidFill>
                  <a:schemeClr val="accent2"/>
                </a:solidFill>
                <a:latin typeface="宋体" charset="-122"/>
              </a:rPr>
              <a:t>NH</a:t>
            </a:r>
            <a:r>
              <a:rPr kumimoji="0" lang="en-US" altLang="zh-CN" sz="3300" b="1" baseline="-25000">
                <a:solidFill>
                  <a:schemeClr val="accent2"/>
                </a:solidFill>
                <a:latin typeface="宋体" charset="-122"/>
              </a:rPr>
              <a:t>3</a:t>
            </a:r>
            <a:endParaRPr kumimoji="0" lang="en-US" altLang="zh-CN" sz="3300" b="1">
              <a:solidFill>
                <a:schemeClr val="accent2"/>
              </a:solidFill>
              <a:latin typeface="宋体" charset="-122"/>
            </a:endParaRPr>
          </a:p>
        </p:txBody>
      </p:sp>
      <p:sp>
        <p:nvSpPr>
          <p:cNvPr id="11301" name="Text Box 37"/>
          <p:cNvSpPr txBox="1">
            <a:spLocks noChangeArrowheads="1"/>
          </p:cNvSpPr>
          <p:nvPr/>
        </p:nvSpPr>
        <p:spPr bwMode="auto">
          <a:xfrm>
            <a:off x="3199284" y="1866318"/>
            <a:ext cx="4414792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NH</a:t>
            </a:r>
            <a:r>
              <a:rPr kumimoji="0" lang="en-US" altLang="zh-CN" sz="2900" b="1" baseline="-25000" dirty="0">
                <a:solidFill>
                  <a:srgbClr val="003300"/>
                </a:solidFill>
                <a:latin typeface="宋体" charset="-122"/>
              </a:rPr>
              <a:t>4</a:t>
            </a:r>
            <a:r>
              <a:rPr kumimoji="0" lang="en-US" altLang="zh-CN" sz="2900" b="1" baseline="30000" dirty="0">
                <a:solidFill>
                  <a:srgbClr val="003300"/>
                </a:solidFill>
                <a:latin typeface="宋体" charset="-122"/>
              </a:rPr>
              <a:t>+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   OH</a:t>
            </a:r>
            <a:r>
              <a:rPr kumimoji="0" lang="en-US" altLang="zh-CN" sz="2900" b="1" baseline="30000" dirty="0">
                <a:solidFill>
                  <a:srgbClr val="003300"/>
                </a:solidFill>
                <a:latin typeface="宋体" charset="-122"/>
              </a:rPr>
              <a:t>-   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 H</a:t>
            </a:r>
            <a:r>
              <a:rPr kumimoji="0" lang="en-US" altLang="zh-CN" sz="2900" b="1" baseline="30000" dirty="0">
                <a:solidFill>
                  <a:srgbClr val="003300"/>
                </a:solidFill>
                <a:latin typeface="宋体" charset="-122"/>
              </a:rPr>
              <a:t>+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(</a:t>
            </a:r>
            <a:r>
              <a:rPr kumimoji="0" lang="zh-CN" altLang="en-US" sz="2900" b="1" dirty="0">
                <a:solidFill>
                  <a:srgbClr val="003300"/>
                </a:solidFill>
                <a:latin typeface="宋体" charset="-122"/>
              </a:rPr>
              <a:t>极少</a:t>
            </a:r>
            <a:r>
              <a:rPr kumimoji="0" lang="en-US" altLang="zh-CN" sz="2900" b="1" dirty="0">
                <a:solidFill>
                  <a:srgbClr val="003300"/>
                </a:solidFill>
                <a:latin typeface="宋体" charset="-122"/>
              </a:rPr>
              <a:t>)</a:t>
            </a:r>
          </a:p>
        </p:txBody>
      </p:sp>
      <p:sp>
        <p:nvSpPr>
          <p:cNvPr id="11302" name="Text Box 38"/>
          <p:cNvSpPr txBox="1">
            <a:spLocks noChangeArrowheads="1"/>
          </p:cNvSpPr>
          <p:nvPr/>
        </p:nvSpPr>
        <p:spPr bwMode="auto">
          <a:xfrm>
            <a:off x="3118503" y="2929850"/>
            <a:ext cx="441690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300" b="1" dirty="0">
                <a:solidFill>
                  <a:srgbClr val="000066"/>
                </a:solidFill>
                <a:latin typeface="宋体" charset="-122"/>
              </a:rPr>
              <a:t>（1）致冷剂</a:t>
            </a:r>
          </a:p>
        </p:txBody>
      </p:sp>
      <p:sp>
        <p:nvSpPr>
          <p:cNvPr id="11303" name="AutoShape 39"/>
          <p:cNvSpPr>
            <a:spLocks/>
          </p:cNvSpPr>
          <p:nvPr/>
        </p:nvSpPr>
        <p:spPr bwMode="auto">
          <a:xfrm>
            <a:off x="2544961" y="3043287"/>
            <a:ext cx="383066" cy="936842"/>
          </a:xfrm>
          <a:prstGeom prst="leftBrace">
            <a:avLst>
              <a:gd name="adj1" fmla="val 27164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11304" name="Text Box 40"/>
          <p:cNvSpPr txBox="1">
            <a:spLocks noChangeArrowheads="1"/>
          </p:cNvSpPr>
          <p:nvPr/>
        </p:nvSpPr>
        <p:spPr bwMode="auto">
          <a:xfrm>
            <a:off x="26319" y="3074428"/>
            <a:ext cx="3983048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b="1" dirty="0">
                <a:solidFill>
                  <a:srgbClr val="000066"/>
                </a:solidFill>
                <a:latin typeface="宋体" charset="-122"/>
              </a:rPr>
              <a:t>氨气的用途</a:t>
            </a:r>
          </a:p>
        </p:txBody>
      </p:sp>
      <p:sp>
        <p:nvSpPr>
          <p:cNvPr id="11305" name="Text Box 41"/>
          <p:cNvSpPr txBox="1">
            <a:spLocks noChangeArrowheads="1"/>
          </p:cNvSpPr>
          <p:nvPr/>
        </p:nvSpPr>
        <p:spPr bwMode="auto">
          <a:xfrm>
            <a:off x="3193635" y="3649276"/>
            <a:ext cx="7534352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900" b="1" dirty="0">
                <a:solidFill>
                  <a:srgbClr val="000066"/>
                </a:solidFill>
                <a:latin typeface="宋体" charset="-122"/>
              </a:rPr>
              <a:t>（</a:t>
            </a:r>
            <a:r>
              <a:rPr kumimoji="0" lang="en-US" altLang="zh-CN" sz="2900" b="1" dirty="0">
                <a:solidFill>
                  <a:srgbClr val="000066"/>
                </a:solidFill>
                <a:latin typeface="宋体" charset="-122"/>
              </a:rPr>
              <a:t>3</a:t>
            </a:r>
            <a:r>
              <a:rPr kumimoji="0" lang="zh-CN" altLang="en-US" sz="2900" b="1" dirty="0">
                <a:solidFill>
                  <a:srgbClr val="000066"/>
                </a:solidFill>
                <a:latin typeface="宋体" charset="-122"/>
              </a:rPr>
              <a:t>）制化肥：硫酸铵、硝酸铵、尿素等</a:t>
            </a:r>
          </a:p>
        </p:txBody>
      </p:sp>
      <p:sp>
        <p:nvSpPr>
          <p:cNvPr id="11306" name="Text Box 42"/>
          <p:cNvSpPr txBox="1">
            <a:spLocks noChangeArrowheads="1"/>
          </p:cNvSpPr>
          <p:nvPr/>
        </p:nvSpPr>
        <p:spPr bwMode="auto">
          <a:xfrm>
            <a:off x="6769278" y="3031532"/>
            <a:ext cx="441690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300" b="1">
                <a:solidFill>
                  <a:srgbClr val="000066"/>
                </a:solidFill>
                <a:latin typeface="宋体" charset="-122"/>
              </a:rPr>
              <a:t>（</a:t>
            </a:r>
            <a:r>
              <a:rPr kumimoji="0" lang="en-US" altLang="zh-CN" sz="3300" b="1">
                <a:solidFill>
                  <a:srgbClr val="000066"/>
                </a:solidFill>
                <a:latin typeface="宋体" charset="-122"/>
              </a:rPr>
              <a:t>2</a:t>
            </a:r>
            <a:r>
              <a:rPr kumimoji="0" lang="zh-CN" altLang="en-US" sz="3300" b="1">
                <a:solidFill>
                  <a:srgbClr val="000066"/>
                </a:solidFill>
                <a:latin typeface="宋体" charset="-122"/>
              </a:rPr>
              <a:t>）制硝酸</a:t>
            </a:r>
          </a:p>
        </p:txBody>
      </p:sp>
      <p:sp>
        <p:nvSpPr>
          <p:cNvPr id="11307" name="Text Box 43"/>
          <p:cNvSpPr txBox="1">
            <a:spLocks noChangeArrowheads="1"/>
          </p:cNvSpPr>
          <p:nvPr/>
        </p:nvSpPr>
        <p:spPr bwMode="auto">
          <a:xfrm>
            <a:off x="334390" y="4325288"/>
            <a:ext cx="2880409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300" b="1" dirty="0"/>
              <a:t>2NH</a:t>
            </a:r>
            <a:r>
              <a:rPr lang="en-US" altLang="zh-CN" sz="3300" b="1" baseline="-25000" dirty="0"/>
              <a:t>3</a:t>
            </a:r>
            <a:r>
              <a:rPr lang="en-US" altLang="zh-CN" sz="3300" b="1" dirty="0"/>
              <a:t>+CO</a:t>
            </a:r>
            <a:r>
              <a:rPr lang="en-US" altLang="zh-CN" sz="3300" b="1" baseline="-25000" dirty="0"/>
              <a:t>2</a:t>
            </a:r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2938952" y="4909759"/>
            <a:ext cx="16317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11309" name="Text Box 45"/>
          <p:cNvSpPr txBox="1">
            <a:spLocks noChangeArrowheads="1"/>
          </p:cNvSpPr>
          <p:nvPr/>
        </p:nvSpPr>
        <p:spPr bwMode="auto">
          <a:xfrm>
            <a:off x="2926970" y="4325288"/>
            <a:ext cx="1713825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/>
              <a:t>加热加压</a:t>
            </a: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226485" y="4310614"/>
            <a:ext cx="1729092" cy="647850"/>
            <a:chOff x="3742" y="3566"/>
            <a:chExt cx="817" cy="408"/>
          </a:xfrm>
        </p:grpSpPr>
        <p:sp>
          <p:nvSpPr>
            <p:cNvPr id="28730" name="Line 55"/>
            <p:cNvSpPr>
              <a:spLocks noChangeShapeType="1"/>
            </p:cNvSpPr>
            <p:nvPr/>
          </p:nvSpPr>
          <p:spPr bwMode="auto">
            <a:xfrm>
              <a:off x="3787" y="3974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1" name="Text Box 56"/>
            <p:cNvSpPr txBox="1">
              <a:spLocks noChangeArrowheads="1"/>
            </p:cNvSpPr>
            <p:nvPr/>
          </p:nvSpPr>
          <p:spPr bwMode="auto">
            <a:xfrm>
              <a:off x="3742" y="3566"/>
              <a:ext cx="817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 b="1" dirty="0"/>
                <a:t>-H</a:t>
              </a:r>
              <a:r>
                <a:rPr lang="en-US" altLang="zh-CN" sz="2900" b="1" baseline="-25000" dirty="0"/>
                <a:t>2</a:t>
              </a:r>
              <a:r>
                <a:rPr lang="en-US" altLang="zh-CN" sz="2900" b="1" dirty="0"/>
                <a:t>O</a:t>
              </a:r>
            </a:p>
          </p:txBody>
        </p:sp>
      </p:grp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6768220" y="4320815"/>
            <a:ext cx="2882524" cy="1041640"/>
            <a:chOff x="4190" y="3521"/>
            <a:chExt cx="1362" cy="656"/>
          </a:xfrm>
        </p:grpSpPr>
        <p:sp>
          <p:nvSpPr>
            <p:cNvPr id="28721" name="Text Box 58"/>
            <p:cNvSpPr txBox="1">
              <a:spLocks noChangeArrowheads="1"/>
            </p:cNvSpPr>
            <p:nvPr/>
          </p:nvSpPr>
          <p:spPr bwMode="auto">
            <a:xfrm>
              <a:off x="4190" y="3793"/>
              <a:ext cx="409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 b="1">
                  <a:solidFill>
                    <a:srgbClr val="000099"/>
                  </a:solidFill>
                </a:rPr>
                <a:t>H</a:t>
              </a:r>
              <a:r>
                <a:rPr lang="en-US" altLang="zh-CN" sz="2900" b="1" baseline="-25000">
                  <a:solidFill>
                    <a:srgbClr val="000099"/>
                  </a:solidFill>
                </a:rPr>
                <a:t>2</a:t>
              </a:r>
              <a:r>
                <a:rPr lang="en-US" altLang="zh-CN" sz="2900" b="1">
                  <a:solidFill>
                    <a:srgbClr val="000099"/>
                  </a:solidFill>
                </a:rPr>
                <a:t>N</a:t>
              </a:r>
            </a:p>
          </p:txBody>
        </p:sp>
        <p:sp>
          <p:nvSpPr>
            <p:cNvPr id="28722" name="Text Box 59"/>
            <p:cNvSpPr txBox="1">
              <a:spLocks noChangeArrowheads="1"/>
            </p:cNvSpPr>
            <p:nvPr/>
          </p:nvSpPr>
          <p:spPr bwMode="auto">
            <a:xfrm>
              <a:off x="5143" y="3838"/>
              <a:ext cx="409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 b="1">
                  <a:solidFill>
                    <a:srgbClr val="000099"/>
                  </a:solidFill>
                </a:rPr>
                <a:t>NH</a:t>
              </a:r>
              <a:r>
                <a:rPr lang="en-US" altLang="zh-CN" sz="2900" b="1" baseline="-25000">
                  <a:solidFill>
                    <a:srgbClr val="000099"/>
                  </a:solidFill>
                </a:rPr>
                <a:t>2</a:t>
              </a:r>
            </a:p>
          </p:txBody>
        </p:sp>
        <p:grpSp>
          <p:nvGrpSpPr>
            <p:cNvPr id="28723" name="Group 60"/>
            <p:cNvGrpSpPr>
              <a:grpSpLocks/>
            </p:cNvGrpSpPr>
            <p:nvPr/>
          </p:nvGrpSpPr>
          <p:grpSpPr bwMode="auto">
            <a:xfrm>
              <a:off x="4599" y="3521"/>
              <a:ext cx="590" cy="656"/>
              <a:chOff x="2789" y="3521"/>
              <a:chExt cx="590" cy="656"/>
            </a:xfrm>
          </p:grpSpPr>
          <p:sp>
            <p:nvSpPr>
              <p:cNvPr id="28724" name="Text Box 61"/>
              <p:cNvSpPr txBox="1">
                <a:spLocks noChangeArrowheads="1"/>
              </p:cNvSpPr>
              <p:nvPr/>
            </p:nvSpPr>
            <p:spPr bwMode="auto">
              <a:xfrm>
                <a:off x="2925" y="3838"/>
                <a:ext cx="215" cy="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900" b="1">
                    <a:solidFill>
                      <a:srgbClr val="FF0000"/>
                    </a:solidFill>
                  </a:rPr>
                  <a:t>C</a:t>
                </a:r>
              </a:p>
            </p:txBody>
          </p:sp>
          <p:sp>
            <p:nvSpPr>
              <p:cNvPr id="28725" name="Text Box 62"/>
              <p:cNvSpPr txBox="1">
                <a:spLocks noChangeArrowheads="1"/>
              </p:cNvSpPr>
              <p:nvPr/>
            </p:nvSpPr>
            <p:spPr bwMode="auto">
              <a:xfrm>
                <a:off x="2925" y="3521"/>
                <a:ext cx="224" cy="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900" b="1">
                    <a:solidFill>
                      <a:srgbClr val="FF0000"/>
                    </a:solidFill>
                  </a:rPr>
                  <a:t>O</a:t>
                </a:r>
              </a:p>
            </p:txBody>
          </p:sp>
          <p:sp>
            <p:nvSpPr>
              <p:cNvPr id="28726" name="Line 63"/>
              <p:cNvSpPr>
                <a:spLocks noChangeShapeType="1"/>
              </p:cNvSpPr>
              <p:nvPr/>
            </p:nvSpPr>
            <p:spPr bwMode="auto">
              <a:xfrm>
                <a:off x="3016" y="3748"/>
                <a:ext cx="0" cy="1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7" name="Line 64"/>
              <p:cNvSpPr>
                <a:spLocks noChangeShapeType="1"/>
              </p:cNvSpPr>
              <p:nvPr/>
            </p:nvSpPr>
            <p:spPr bwMode="auto">
              <a:xfrm>
                <a:off x="3107" y="3748"/>
                <a:ext cx="0" cy="1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8" name="Line 65"/>
              <p:cNvSpPr>
                <a:spLocks noChangeShapeType="1"/>
              </p:cNvSpPr>
              <p:nvPr/>
            </p:nvSpPr>
            <p:spPr bwMode="auto">
              <a:xfrm>
                <a:off x="2789" y="3974"/>
                <a:ext cx="22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9" name="Line 66"/>
              <p:cNvSpPr>
                <a:spLocks noChangeShapeType="1"/>
              </p:cNvSpPr>
              <p:nvPr/>
            </p:nvSpPr>
            <p:spPr bwMode="auto">
              <a:xfrm>
                <a:off x="3152" y="3974"/>
                <a:ext cx="227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1332" name="Rectangle 68"/>
          <p:cNvSpPr>
            <a:spLocks noChangeArrowheads="1"/>
          </p:cNvSpPr>
          <p:nvPr/>
        </p:nvSpPr>
        <p:spPr bwMode="auto">
          <a:xfrm>
            <a:off x="28721" y="5417828"/>
            <a:ext cx="11856023" cy="100246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900" b="1">
                <a:solidFill>
                  <a:srgbClr val="FFFF00"/>
                </a:solidFill>
              </a:rPr>
              <a:t>尿素</a:t>
            </a:r>
            <a:r>
              <a:rPr kumimoji="0" lang="en-US" altLang="zh-CN" sz="2900" b="1">
                <a:solidFill>
                  <a:srgbClr val="FFFF00"/>
                </a:solidFill>
              </a:rPr>
              <a:t>CO(NH</a:t>
            </a:r>
            <a:r>
              <a:rPr kumimoji="0" lang="en-US" altLang="zh-CN" sz="2900" b="1" baseline="-25000">
                <a:solidFill>
                  <a:srgbClr val="FFFF00"/>
                </a:solidFill>
              </a:rPr>
              <a:t>2</a:t>
            </a:r>
            <a:r>
              <a:rPr kumimoji="0" lang="en-US" altLang="zh-CN" sz="2900" b="1">
                <a:solidFill>
                  <a:srgbClr val="FFFF00"/>
                </a:solidFill>
              </a:rPr>
              <a:t>)</a:t>
            </a:r>
            <a:r>
              <a:rPr kumimoji="0" lang="en-US" altLang="zh-CN" sz="2900" b="1" baseline="-25000">
                <a:solidFill>
                  <a:srgbClr val="FFFF00"/>
                </a:solidFill>
              </a:rPr>
              <a:t>2</a:t>
            </a:r>
            <a:r>
              <a:rPr kumimoji="0" lang="zh-CN" altLang="en-US" sz="2900" b="1">
                <a:solidFill>
                  <a:srgbClr val="FFFF00"/>
                </a:solidFill>
              </a:rPr>
              <a:t>有微弱的碱性，与强酸作用可生成盐，可水解，是高效</a:t>
            </a:r>
            <a:r>
              <a:rPr kumimoji="0" lang="en-US" altLang="zh-CN" sz="2900" b="1">
                <a:solidFill>
                  <a:srgbClr val="FFFF00"/>
                </a:solidFill>
              </a:rPr>
              <a:t>(46.7%</a:t>
            </a:r>
            <a:r>
              <a:rPr kumimoji="0" lang="zh-CN" altLang="en-US" sz="2900" b="1">
                <a:solidFill>
                  <a:srgbClr val="FFFF00"/>
                </a:solidFill>
              </a:rPr>
              <a:t>）固体氮肥，也是有机合成的重要原料。</a:t>
            </a:r>
          </a:p>
        </p:txBody>
      </p:sp>
    </p:spTree>
    <p:extLst>
      <p:ext uri="{BB962C8B-B14F-4D97-AF65-F5344CB8AC3E}">
        <p14:creationId xmlns:p14="http://schemas.microsoft.com/office/powerpoint/2010/main" val="15131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6" grpId="0" autoUpdateAnimBg="0"/>
      <p:bldP spid="11297" grpId="0" autoUpdateAnimBg="0"/>
      <p:bldP spid="11299" grpId="0" autoUpdateAnimBg="0"/>
      <p:bldP spid="11300" grpId="0" autoUpdateAnimBg="0"/>
      <p:bldP spid="11301" grpId="0" autoUpdateAnimBg="0"/>
      <p:bldP spid="11302" grpId="0" autoUpdateAnimBg="0"/>
      <p:bldP spid="11303" grpId="0" animBg="1"/>
      <p:bldP spid="11304" grpId="0" autoUpdateAnimBg="0"/>
      <p:bldP spid="11305" grpId="0" autoUpdateAnimBg="0"/>
      <p:bldP spid="11306" grpId="0" autoUpdateAnimBg="0"/>
      <p:bldP spid="11307" grpId="0"/>
      <p:bldP spid="11308" grpId="0" animBg="1"/>
      <p:bldP spid="11308" grpId="1" animBg="1"/>
      <p:bldP spid="11309" grpId="0"/>
      <p:bldP spid="11309" grpId="1"/>
      <p:bldP spid="1133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890" y="726936"/>
            <a:ext cx="11010769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的氨水，则该溶液中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吗？为什么？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不是。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 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浓度和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注意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通常认为氨水中的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溶质是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为什么蘸有浓氨水和浓盐酸的两支玻璃棒靠近时会产生白烟？蘸有浓氨水和浓硫酸的两支玻璃棒靠近时是否也产生白烟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氨水和浓盐酸均有挥发性，挥发出来的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在空气中相遇，化合生成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固体小颗粒，即为白烟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硫酸没有挥发性，故不可能形成白烟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838616"/>
              </p:ext>
            </p:extLst>
          </p:nvPr>
        </p:nvGraphicFramePr>
        <p:xfrm>
          <a:off x="5387826" y="2136563"/>
          <a:ext cx="4270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77" name="文档" r:id="rId3" imgW="426272" imgH="685465" progId="Word.Document.12">
                  <p:embed/>
                </p:oleObj>
              </mc:Choice>
              <mc:Fallback>
                <p:oleObj name="文档" r:id="rId3" imgW="426272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7826" y="2136563"/>
                        <a:ext cx="42703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478582" y="261442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664" y="440998"/>
            <a:ext cx="11064468" cy="6177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3300" b="1" dirty="0" smtClean="0">
                <a:solidFill>
                  <a:srgbClr val="FF0000"/>
                </a:solidFill>
              </a:rPr>
              <a:t>神州</a:t>
            </a:r>
            <a:r>
              <a:rPr lang="en-US" altLang="zh-CN" sz="3300" b="1" dirty="0">
                <a:solidFill>
                  <a:srgbClr val="FF0000"/>
                </a:solidFill>
              </a:rPr>
              <a:t>11</a:t>
            </a:r>
            <a:r>
              <a:rPr lang="zh-CN" altLang="en-US" sz="3300" b="1" dirty="0">
                <a:solidFill>
                  <a:srgbClr val="FF0000"/>
                </a:solidFill>
              </a:rPr>
              <a:t>号</a:t>
            </a:r>
            <a:r>
              <a:rPr lang="zh-CN" altLang="en-US" sz="3300" b="1" dirty="0" smtClean="0">
                <a:solidFill>
                  <a:srgbClr val="FF0000"/>
                </a:solidFill>
              </a:rPr>
              <a:t>发射成功！火箭为什么能飞上天？</a:t>
            </a:r>
            <a:endParaRPr lang="en-US" altLang="zh-CN" sz="3300" b="1" dirty="0">
              <a:solidFill>
                <a:srgbClr val="0000FF"/>
              </a:solidFill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713936" y="981301"/>
            <a:ext cx="8871912" cy="19257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3300" b="1" dirty="0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C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8</a:t>
            </a:r>
            <a:r>
              <a:rPr lang="en-US" altLang="zh-CN" sz="2800" b="1" dirty="0">
                <a:solidFill>
                  <a:srgbClr val="0000FF"/>
                </a:solidFill>
              </a:rPr>
              <a:t>N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+ 2N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</a:rPr>
              <a:t>=2CO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↑+3N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 </a:t>
            </a:r>
            <a:r>
              <a:rPr lang="en-US" altLang="zh-CN" sz="2800" b="1" dirty="0">
                <a:solidFill>
                  <a:srgbClr val="0000FF"/>
                </a:solidFill>
              </a:rPr>
              <a:t>↑</a:t>
            </a:r>
            <a:r>
              <a:rPr lang="en-US" altLang="zh-CN" sz="2800" dirty="0"/>
              <a:t> </a:t>
            </a:r>
            <a:r>
              <a:rPr lang="en-US" altLang="zh-CN" sz="2800" b="1" dirty="0">
                <a:solidFill>
                  <a:srgbClr val="0000FF"/>
                </a:solidFill>
              </a:rPr>
              <a:t>+4H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O ↑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还原剂        氧化剂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>
                <a:solidFill>
                  <a:srgbClr val="006600"/>
                </a:solidFill>
              </a:rPr>
              <a:t>偏二甲肼</a:t>
            </a:r>
            <a:r>
              <a:rPr lang="zh-CN" altLang="en-US" sz="29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AutoShape 2" descr="data:image/jpeg;base64,/9j/4AAQSkZJRgABAQAAAQABAAD/2wBDAAgGBgcGBQgHBwcJCQgKDBQNDAsLDBkSEw8UHRofHh0aHBwgJC4nICIsIxwcKDcpLDAxNDQ0Hyc5PTgyPC4zNDL/2wBDAQkJCQwLDBgNDRgyIRwhMjIyMjIyMjIyMjIyMjIyMjIyMjIyMjIyMjIyMjIyMjIyMjIyMjIyMjIyMjIyMjIyMjL/wAARCAEsAhYDASIAAhEBAxEB/8QAGwAAAgMBAQEAAAAAAAAAAAAAAgMAAQQFBgf/xABCEAABBAEDAwIDBQYDBgUFAAABAAIDEQQSITEFE0FRYQYicRQVMoGRI0KSobHRJDNSFiVicoLBNENTVPAHRGOD4f/EABoBAAMBAQEBAAAAAAAAAAAAAAABAwIEBQb/xAAlEQACAgIDAAIDAQADAAAAAAAAAQIRAyEEEjETQRQiUTIFI0L/2gAMAwEAAhEDEQA/AOhHwmhYYp9uVpY8ELSZkcEQNJY3RWmAdqBCFaADtRDaloAIqWqseiq0AFanlV4VWgArUtDaiACUQ2pfugYdqrVKkAFqU1IbpS0AFalobUv2QAVqWhtXaQiyVV+ypRAF2oqtS0wLtS1SqkAFal2qCEH5iPdABqWq8KUgC7UtUokMu1L9lSloAtS1SpMQVqWFSpAwrUtCogCyVVqWogRdqrVWpeyALu1LQqIoArKllDalooCyVFVqWigLtRCeVLRQFqXaG/ZRaQBWrtBaiACtUSqVWQgArVWqvZT80CLKpRVaALUVWogDjRyWFrgk3pc2MrdjizuVBMo0dIHZElN2R2qowMBoKWhtT9E6APlS0IKlooA7UtBalooArU/NCpaKAK1dpdq790UAVqWhtS0UAdqWgtS0UARNqfmhtS0UAQKlobUtFAGqtVaiKAu1doLVooArVWq/NVaQBWpaFWgAr3S2va6V4DgSK8q7WPGaRm5BOjnwN0gN1+6loVEwDtS0KloAtXaG1E6Au1FSlooC7VWpaq0UAVqrVKWigJdeVLUVWigLtS1VqrRQBKIbUtAF2FFVqWgCyqsKlLQIu1NSq1VpgFalobVIAO1SpVaBl2paq1LQBdqWFVhUgQSnKG1LQDL4UVWogRwoqW6NwAC50ZpaWuqt1ypljpNkFprXArnCTcJzZvdUUjNG0HdXaztltHrC32E0NVpYeEVrSdiCUQ2paYgtlEOpS0AEpaC1aBhX7qIbCloAK1EFq7QAQ2UtDaloEEpaG1AUDDtTUhtVaQB2ohtS0AEpaG1LQAVq7QWpaACsLHA8feGSNrNLVfk8Dlc/Gf8A4kuIf8xIt1UihnSUQ2paBBKrVWpYQAVqWhtS0AEVVqrUQAVhVYQ2paACtS0NqWgArUtDaloAtS9lVqFAEtWhtRAF2paG1EAXaloVLTAK1LQ2paBF2FC5DfsqJQAVqWgtS0wDJUtDaloAu1LVagqtAWEqulVqrQFhWohtRAHBYdk4OWZpTWlcZYeHprXpATGoEaQ+gjElrNfurD6TTCjWH0j7qyh9otS2mKjR3fcKu77rPqVOeqRdmGae77q++sRkU7oVKMtm3ve6ne91i7oU7iKCzb3vdTu+6xd1TuooDb3vdTu+6xd1X3fVMZr7qndWMyhTuJUI2d73V933WLuq+6ihm3uqu8sfdU7oRQjZ3vdX3lhEm6LuIoZs7vup3fdY+6FO4igNndU7vusfdU7qKGanyBzCD5BH6hcnCc3XGBr1MeLBJrjalr7t3fouTg5ckmQYXNqOJwLTXNoSMt7PRd73V933WPubhTu+6KNGzu+6nd91k7vuq7qKA194+qvurH3R6qd1FAbO6p3lj7qndRQGvvK+6sfdU7iKA2d1V3fdZO4PVV3fdFAbO77qd73WLu+6vuooDX3vcKd73WPuqdzZFAbO77qd33WPuqd1FCNfe91O8sfdVdxFDNneU7qx9xQyoEbO8q7pWPuqd1FAa+77qd0LH3VXdToDYZvdTve6x91Tu+6QjZ3fdTu+6x933U7qAZs7qruhZO6fCnctMRr7qoyrJ3K8qd1AGvuhRZO6ogDA0pockNTgOFxHSOaUwOSAPdGCkFDtVqIA5WHIGNBV6koFWXfKtRZloPWoXWErVavwqpmAHuDXIe4PVDOA35kjuKydk2jTrU1rL3FO4mKjV3FO57rL3FfcQNGnuD1U7g9Vl7incQM19wKu4svcV9wIA0iTdX3PRZe4PdTuIEau4prCy9xTuIA1dwKxIsusKxIgZp7incWbuK+4kFGnX7qa1l7incRYxs8h7EnN1tS85D32az3ZALAIO1G/7Lt5EtY8lA8cXX81w4MkOcwGIuL3AuLnimu9aWZTrSQuik7s9T3P/lqdweqzaxfoprHqE0xmnuBTWPVZtamsJ2Bp1j1U7izdxV3AUWBq7nuq1+6za1NaLA06wprHqs2tTWiwNPcHqprCza1NaLA061XcHqs+tTWEWBp7irue6z61NfuiwNHcHqp3AFm1hTWEWBo7iruD1WfubqtaBGrWFRkWYvVa/dAGgye6ms+pWfX7qatkwofq9ypq9ys/cVdz3QFGnX7qu57rPrVakAae57qd2vKza1C9AmjT3VO6suv3U1+6BGoyhTuLIZFNaANXcUWTWVEAE1ya2RZGuTGvXEdRqEiMOCzB6MPQBpDgiDlma5MDkgHg2oeEAci1JoTA3CJrq5UJKW9+kcLaMElkFUVgc4Aq53lxWbWQuiPhhj9amtZ9ZKmpaEaNZ9Vev3WcPV6kAP7hU7iz6lNaBmjuK9aza1NaQGnWfVV3EjXamtAGjuFTWs+tXrQA/uK9aRrKmtAD+4s2VnGEAR6XOJrcqSPOjZc1mTF37c9vG+6TlQU34a/t+Xx2of40LuoZLQCWQgDkh1oBmwFhNsBB9Qsss8bo5GNI3dYAIR3X2ZcX/TbLmOnb2HNaTL8u39PzQjGAEjTA0G71B3FLHislZlRzMlMbgba5vIPqug2TIknOQ9zXOJ+f3Q2gj2o14OV9sZbW0ADun6lixdMD3s7jQx1lv6rVLpbpLXamuFg0puT7Ubil1C1e6mtK1BTWnYxutGWubCyXhriQPyWbUtczSOmYz7sOe6haG6dDSF6/dTWfVI1K9SBDdRV60nUpqRY6Ha1NaTqU1IsKG61NRStShKLFQzV7qa9uUrUqLkwHF6rUlalNSAG61WtKsKakWA3X7qtaUXKtQWhUO1n0U1muUnUpqQOhutCXpepUXJiobrU1pWpVaBDtSrUlalNSAGalNYpK1FVe6AobqU1JdqtSYUN1+6iVrHoogKGtKMFLCIFcJ0DQ5MDkkJgQA0FGCbQNRjdAhgcj1JQ5RhNCKdIW8pEsxIPomSEgcrHNYbqtVijDETSku5StSqQ/MgtWRgZqU1Jd0pqTAYHK9SVqV6kWAzUpaXqCmpKwobqU1JdqakWOhoO6hKXal2lYDNSvUlXurtFgMsq9SXampKxhSG2cWOFlb03HM28bSCLT3khp8rnw5E7p7LnaQKsBTyJsaNknS8YRn9i1Y34cULJHtYAQTSeMyV0Ly4Oa0GgSOQue3KklMgcHNBv5SFOMXfo2lQNu7rfmIrxfKKBsz52sMhLSaPzeEqR8rZBpbY+i1xZEj2xiSJvyk/M1gBP1PlX0Qpm+PFbHmRs1PcHcgutdvq4azMa1gDWiJuw4ut1x4XMdlxubpG17mvyXR6jI2TIDmG2ltg/mpv8A1ZePgiyqsoAVdrQ6CtdOcOHQMS204SuJPGxXMiaXytbRNkbNFn9F6XIyMebAfjjEzgCymk4xFEcLE5JPZqKf0eatSyhNgkHnypaomZoO1VoCVAUWAepTWgURY6D1KaggVIsVDNQVarQKWiwaDVWhJ2VWnZkMobVWqJSCgtSrUhtUmhB2bUtaem4T8/NjgbVE/MfQL2o+EcWYfhprRQI2NqOTkRxumdGPjzyK0eBtVqXuZfgjFZG6pX6jx6Bedj+G8qWWRrRpax1AuH4kQ5OOX2KfGyR+jmQwyZEoZELcV0pOg5TYg4EX6Feh6T8OjCcJHkukrc1sF1pIBRsKEuUr0Xhxbj+x82fBNG5wcwjT7JJdS9vndObMN9r22C8ZmQOxsp8TvB2+i6ceZTObLhcBWpVqQKK1kaDLlLQtaXO0hW9jmcp9kOiWon42K6ZrnaXfoos9x9GWAUbVDwoAuQqMBRhLHITW8oANqOihZympoCAI28oRyjCaMsGVoLLpZXs1bfyWt7tq9Uh4FE8e6ojDOXkRUbCznZaclwcQGm1lOq+FZMyS1dqgxxKha4XaLAu1LQalWpADdSgNpWrdXqSGMtSyl6lepADNSuylalNSQDdXuEVpOpXqQA21LPol6j6qwSg0G91MKxQZUgldHdNcNxex3Wpzttzt7cocYxPL4mzSNa5tn8P8jWyjlfg0T7Y6WB8R2jY7dpO31pc1uSciR73OLgdrPK7JMM+OWNy5SInVw0EH9N1zpZY5pHubJI+WtjsB/IKcZbB+CCLdtuQOK3Vxvc6VraFE/iCGQF07fmLaF3XK0RRuJZKGFpJ3Nfi/Lwr6JU7Ov0/AjlyCZbLGg3VWinn7rgGt0RsGljLugtXTW/tXNbqOplgkUsc8UuPJombpcRYB9FNP9jojFdbAtS1WseympbsDd0qN0/VMdjXFp1ar+m69vFNJOJowCw6SA7+S8P0h7h1fF7bqcXhv6r1XTs34hnzzHmY2jGDHFrjCBuBtuuPkSqSOvj4lKLZ42djociSJ34mOIOyXaOd7nzyOkJc8uJcfU2l2uteHK/S1LpValppioslSyhUTAuz5UtVarUgQVqt0NqWgVB2fKq0NhVsUwoOwhsFVY9UNhAmg7UJQWFLCLFVnV6JnnBz2O0BzXkNN+F9UxZGyxhzeF80+FsBmZ1NrpIy+Ngul9QiibFHoYAAvI5849qPY4SfTZHC9vCzuhaDxstdJbmrgjOvDsasyubukuC1OCQ7a1RTZnqY5GA8heI+JMN4yu80AjSAV7x4u9iuL1bprcuMtJLSfK7ePl6vZx58fZHz4FVZXpf8AZqJrf8xxd/RYpOlSY5cDGSB5XpLPFnmvBNHLhdUg+q6ePityZxGTt6KQ4rS0gMJd4WvBhfiziR7Tvt9Fmc9GoY97O7h4Qjh0lo2UWyJwLARVe6i4nOVnaoRo8IpSgUtdRwBAprUkcpgcgBzTSa07LO0poKAG1e6IeUDbsIgd00JhaA7lLki+UjwjBrlHqFLaZmjlOxRR2SzAAN10pAd9tlmfHq4W1IVGAnTtWyW/8NlaXQHc1dJMjfkNgppioxOO6EFU8gPpVqPjdbQg7UtAXegVg7IoArV2g1BXYSAK1YIvlBqCux4RYwwVepKvdEDSQDLVg/ql2jDqohAwnODW27b2pBhwQGQ6SQ47cj+yXPIXOa0tDWnz7q8GLHdI/U5+stthFV+ahm+tjizW1vTS2THg7wyNRMhLrBPnatlzXMxY5ntxg4ADYar+u66WR0/p+PjOyWSTfaNy8lwLT9BWy5DPspmacVsrWEWBI4E353U4rfppvWjQ2bLBAbjs083q8LR9pzQz5YI7rffhMia/sbMHcH/GKr63yjeyVry1n2eRtXrbMKXQ3Ajc78F4mRlmQa/2bfLg/g/kut1hzXTwBh1sELaeRRPPKzdLwsjLmcx7WN0t16mEO1UtnXMdmLNjxsf3GthADqomiVJyj2pF8cZ9bZyrCu/ZShan5KlmjRgSOj6hjvjAL2yNLQeLtfRp8vrrI9DmdN0078PcsCr8r5vhuAzYHONASN3P1X0ufMw9TwMmD8L9+6038v1XFyNyWjoxaTPl5cSSTdk2bVWpsp+S64vRCtktQFRRaFRdobVqvyQKirUtRTZOwIShtXsqQIhKq1KUpAEtVanCqgmDJam6ipAj2nwEJDlTuNGOgOF9FAGleA+ANvtDdLgeb9V79vC8Pmv/ALD2OKqxlEboHbJh5S3criOpCXhIeFqcs7wtJjoQaCS8BwNhNes7irxkTlEV2W+gWfIxWuY7YLTZV7Fu6vGbIuGjgNxTC8lrCd/RaDGHsql03NFDZIewA7BVWV0S+JGZocwUCVFobW9hRLuHRnhyq8q/Ci7zzCwiagBRDZIYy6RtKUDaK0AaGuRgbpDSmNcmIYi8IQUQQARAc1Z3MDXn0WgFDI0OC0mKjPcbdj5SXxsc/fj0UkOgk0lg9wrSCjLPhMLvlHKT93ObJtuF1NFIwBSOzF1OcensBt3CzZGKGbsXYkoNpZJAK35TUgcUcbgqclPymBjgR5WbVut3ZkPf0UBPoq1BTUPKACBJO6LUEAcFe3KRpIIJg+iWKRtISbHQdAg3wfCrDkaxzw/E1MNfNoNt38G9kfhRskdOaXZIJAsNcaKhlfgqNEkkYxXxPx43fM4h7Y6cQfBPlcg65Mg3iNxqbWhsRZQHmvddg48Guy7K7OjZ4cfxfWlzg8TzyHVktNkNDySXAetrEWaaJDD850tJ1DwE+Ho87zTYj/CNkkvbBOP9BBBHqtb2NEsMmPMZAaO120+QVSV/Rle7OjgdH6hhyRS2IGyNcA52wLf3kfU5xlOcAA58I+aQE0/9V1ugk5plgyiWNY2wSfpx6K5OvPie5s+L2g5tt1sD7Hg7rllklGWkd+DBCUHKTPK6hdbfqr/JenHUDk4sgtrtcZa3RjNFO9//AOLzBB/NWx5HJbMZcUYVTNGBpd1DHa5ttMrbHtYX0h2B07XmhmLCXtaTRhADaHgr510yN8nU8UNoHutonYcr6gYMoz5bjMJIntIYy/w7KHIav01jjo+Sk/NSn5q3NLXEHkEgod11rxEapl7qD3Q7qb+idiosupVqPqqr2UpFiou1R9VShRYqJf0U1IVSLALUhulVKiFpMyWXKtSiFaBhA+67HQuiydVyRYIibvdcriVa+h/AuSxuB2XAB+o8rn5M3CFotx4Kc6Z6PpPS4+ntqMcjddZooKm1Vq7Xgzm5u5HsRio6RCgKYUsqdmkLcUmTlOcd0iTlFm6MzxukPC0P5SHKsWDRmcCFA5FIlbqykScS3OQHdHpNWg02U+wuop1gqJxjUWuxnqeEIVUjIQleueEVSJUoEGggiBVBEAkAQKMFAArBQA0FMB2SAd0xpRYUNHKpzXHhRpCYHIsKMkmOXt3QNx2tO2y31bUJFeFqxUYnx0NkmR+hq3PolcrNcdZDU0Gxgk1C7SprIFLK2Rw2A2RB5PhaoRlyyS4Ctws9FHkuHcvyk2FtCaDHPCuksOHqr1JCSDo+AiFoA7blQOKLNDN/RMYPUJIKIO90mNGuhXldaJ7GwMax1fKLI5G64jDa24gy2z/5bSwt2BNWFDOtI1H09I/QcbtF3yHfTey4ksLe7PI8kuAAsnda2uzmQyTPjY5rn/I2/maK9FxXjNM73zOYdQ1bHcBc8VsbZI+24ta6NzjVXoP9l0scxxYzXCM6yb2YSQP0XOY401rsiYXwO5W62QQuE0dZEz2k7AyEjdXYonbw+oPjyD2sdz9QrdpHuh+KgBJgNMD4pRj24F12CTVBaun45blQNkDtE34bff6nwuh8SydMx5IoMrHmlmEfIIaRuRz6LllNqfh2Qh2jTZ4SyDtYPBoqV7J87Iu8eyT2/wB2zaDQF0XqzDX0dz4V6s/B6hHi/Z4ZYsiZgf3GXW/IPjlfSpY3MfK3bsgEMaP3divkfTmX1LFALhcrNwfdfS5cGf7RlNkys4Rs3jd9oJ1beVx8hJyRXF4fKJB+0d/zH+qGinOYbNknflAW0u1PSJNbF0VN/RM0kqaD6p2ZoVv6Kk0tKrSfVOzNC6VEfVHpPqppPqnYnEX+qohM0lTSfVCYuolCSnFp9UJafVaTMtCtSGymFp9kJaVrsFAL0Hwq+I9RbHJO+N5PyDVsVwdJ9AijfJDI2RjtLmmwR4KnkXaLRvHJwkmfdIyGtDSSnVsvM/C2dlZmEyTKNud55Xp72Xz+SLhJxPZTvaBKByIlAVE2hTuUp3BTXFJceU0UQhwSXBOcUklbQ6EuG6gaCOFbzuh1bLZmtgv9ELSAd1HG0u6KLBoeSFFnMtHyonYqPEkjlDyUDnABCx9ml9AfNDKVgFWAjDUGgQCrFoqUpICBWOVdKUsjRflEhRDdZYxrSmNSmpjQmgGA/Ko5qgReE7AQ6GyN1hy8UhtgrqhJn3sEbLSYmebcO3d7HdKMgB5XQzYdVlosrjPa9u7gqIwXKBdndJoI3P1NCWtAWAEW3gIVYQATfdEKQWiCQ0G0BMAalBMakx0Na0e67mHKyWWOOyNLeVwvwi7K6eLHgiZgDw57meJCC0hQzbSH4diKVzzlMe3Q2J+lhvZ4rlcXKyonySNhp2q2bfRdB8vSm4ZYySNstkmQTGz+V0uQ+PB737IRNDW7aXk6neu6hFKxgdrutZRDHCxq9V0oI2xnVC1wcN602Fz8cXIPPoKC9Z8PwifqEMbiAwne/RUyajaFFpy6sT0yZrc2J3bfoBLiGit11/iHK6ZLPAM+KYTuiJLg2nM5oe67PTBgzvyc3DdFeM11tbHXzf8AwLwXV+py9Y6i/Ll5cA0CgKA44XKv3d+HZBuO1tGXJjx2hjsZ8rmm710CPolDV+SsV5Vhq6FpUD27NPTT/vPFq/8AOZ/UL67lt2nNgjfb8l4j4Q6Hj5rHZ+S1xEUrWxAGtxvZXvZYg9rrNl5/kuLPK5JFIKkfFHcnbyg8L0XxP0iHpmRAcZrhFI02XG/mHP8AVcEt9guyMrRhxFEKqtNrZAeVpMzQBBCEphQ0t2ZaAVq6RBtosywQ0g+qLtuPDVqxYO7KGG9/K+lQ/wD04xZIGO+3Pa5zAa7RNWPVF60Tckj5M4V43SnArt9b6aOnZ8uPq1aTWqqvlcZworUXaCxJVWUTkINEXx5WrAJjHvIDWnc1a2u6VNHOxr2ODXcuI4XrOgdJxZsVkkR7kT+QRwV6E9MjMelwBaPBFrhy8vrKjvxcS1bEfDGEMLEEbZC5vO69IOFzOn9Pbi2Re/C6dUF5maXaVnYlSoopTtkxyU47KBtC3JDzsnOKQ9NFEKckk8prtkh5VENgPNoPCIboHBaEAXJL3i0TzQJWZ7t1tIxJjNSiTq91FvoZs8a4WOVcMZu1B9E4GhS92z5wNo3TWtSm8pzSkMvShKOxSG7SYyDhX4VBXwsjRKRAKlYKQyxymtSkbDusWbSHBGN/KWDsiBR2H1CDVUjbHhG1R+wTUhOJy5og0krmZ2IDFqa7ddbJkoG+VysiegQRasmTaOI5ul1KkyVpdIXVSVwVQyEFe/ohFlX5CQgr9lYJQ7gohwgaDbZK1BhbWsVY2SGVSe9xMtE8AUhBKTXgnIyWNmjgBbqJBN/XhbtEkjtMUbWO28brdh4uOYY3PjjLiLtzQSUXdZC9j+07W8kD/TsuOeRt0ikY2tixG/shrIY9ennhYHCcYb+6+PuM3Jr3XpscsljdcZYWmjflZxBCZHW1paXbgi7Uvkd7KdEcIZH2lrWwOayWPYt8ndew6UyaBjJ4v8wmqA24XOhgxxkNIijBJ3plLp4WD38hpLnaHbGnELTyqSZhxXZHX6E7Gwp8qGRwx25AIcHOJAJ9F5/4m6Ri9K6hEzDm1xSxCQC7037r2PT+lf47VkRawAWt1+R6rg/HcQh69ExsTYwMdo0N4FEhTjJN2i8LT6nlGs9UYj9kYHsmtYdluUjoUT33wh09s/QY3Gedg7jvljfQ59KXpp8QSw6Nckdb6mO3FfW1yPgxh/2diAF/tHf1XpHtIjcQF5mab+Qy3TPnXxfhCHpWNJ3JZHHIc25HXQo+P0Xiy2jwvoPxnbuj4woaftLv6FeELV24pfqa9MzggpaXD2S3D2V0zLQkhBsm/kqJrwtpk2hYAtGFWyIFOzFG3C2mbQ3sL6/07r8ssYDsCdjmwgh2o70PC+RYUjWPDyDbTtQX17ofxKeoYkDmwO0Euibu29TR6fql6vSU1s+VfEeQczqU0xYWanH5XcjfyvPSjf0Xqfi2UydZyC4U7UdS8tIbK1DwdCHVa3xdKfJAJaJHoFhPgAbru9Ky3tYGOFXtujLJpWimKCk9nU+H877ugGO51tBvjhezx5hPEyRh8cLycOD9oNRiiedl6vp0LI4GN4IFLyeRTdnq4rSo1wy6hpPITkvQGmwmA2FyNmiilOTCluSNIS5IebT38rO4JoohDks7prgUDQbW0xgtFDcIH1XCedgkvWkxMyStJbSySCuVtf5WWWrVoEpCNlFCN1FQxZ5Pwq1G6UIoKDwvZPnxzLtObulRtLitLWbIAEjZUPVMLaQnhICNFqyNlTPRGeEmNC2olXlWFg2iwKRt2KFEN1hlEMabRtFoGjZHGN1hsrFbHtZW5VvAI4RgWFZYfQqakXcLRx+oMcW21tkLiThw5petki1Bcyfp5fZ/7LohM5J43Z5yUxEH5hYC5jpX6zvsuxm9HkskE/ouRNiTwkgtJVlKyTjQXf2AJolKdOS4+a9kJheRu12qvRAYZm8tKLF1NIm422TGyADcgrK2GckDTQK0MxpG1QvyixpGprm0Daa59S/kFlZBIdiKWpzTq2AsAJxemYyRd6O5hygwwtI+bQN1mk7zcmMbOaXkjeqSIBOZ4SGgxtYLI9U3S4ysBkG7zYI429Vy1tlYvR2cKd5hlkeNfzePCuGVskrqaaJNIOmvrVExoaS4kkmgE3Jf+27ezg07lu4d9FB+jV2W2Rgyo22KO59l1MFrWTwSvAfHqGxOy4UGOT1KBzZPk1VR5C9ZD08CRrXZL9GwBFbLLlSKdW2djCkgkzIO40Oq9JLqoepXE+P4w3rsDgWBroBQDrPJXaw+kxyZDJZHPkLi4GhpuvK4XxriNZ1uFjA4MbjNA1c7ErMGq0ahvIeajaCeVqawDndLZC4Fao4nE8JPId8YH0b4LZ/uOKuO45enmjPYfsOF5v4efF0vpeHDL3HGT5xpYTyvUZs7MfDke8OLa4a2yoLE53I8vPOp0fPvi6P/AHNjk1/4l39CvBSjyF9L+JMaLJ+HtQEjXRkTMLhVlxqvqvnssFcLeNtKmd+CpRMWkltlLdVcrS+B1GjssroJGm62VlNm3ABzUokFxFhNfDJ4cs5xngkqqmScAtj6KVtYS+xIBZT4MWSc9qM28i1tSJuNFRSn08+q+i/AXQJc6GTMlkfHHbo26d72/kvn78LJwqbKKLiCAN7XrPg/rwx9GK5h1Me+YSaiNQA/DXCG0lslKLekcf4nxGYPVZ8dshkDHfjdyV5uQ0TuF1uu9Sd1TqMuUyLttfuG6rpcR+PkyjUGEj1WoypGejNXT5saPLYJwC0n9F7jD6ZhThro6LubC+eYeBLPMQ4EUvb9IkdjNi0S7cEFc/Ik60dnHh/T0bMdkLRoBC6ELg1rTwlQFk7Gvu1oDAvLlJ3s79UMDg4oggDa4Vt2U7MkcUF2icUsoGgHblLITCluQVQpwS9NJpdSW5y0hgPWZ5Tnu8rM87qkUZYmQ8pDhacRZQlismTaFCMlRMLqUWrMUeJe4Wl9yvKyPy26bsoTksLdQN+y92j52ztQuBaCnatlyMLODwQ4gEbUtwkBG5SYx5kS3SULSy/3SnOBHKQGqJ+o35TjuufG/wCYUVsa8lA0Wr4VqLDNou0QISzsrCmyiHtK0RNBWVhWiNwB5Umi8PTZEy1pYzaq2ScVzS7dbGkHYLmk6O+EbQp8II2Czux/ZdLtEN2SnRu9ERyUKeI5M2M0+i4nUcYt1aGL1EsJ9Fklxg8EOC6IZDlniPHhhhYS5jSVgm+Z1uZS9XP05jQSG+eVxsvGGoja10xkmc08bOT8xpNaT/JTTTiKKMDZUJJMJg3Fkoy0a3bnZU3xujLSTYKaqhSuzTDM0Swx1vpBRvZE+aMtJJLqIB8oIS3WyyC4j0Q6o2yjUwtNnkWuX7ZqKO90+GP7O7T+OzqI8FU+Ex6Rrc9zncpOBCT+20PbpdYY/hw+iLKdK6UzSMEZcbAaaA+gC536bS2XHKW50UfBN8+KXqOn5DzAxk0/ylwvQNm+m/uvLY7w/Ii1Elx4Jb/Veqxum5EsDDFNHTABQbdm1ObS9ZeMT1GAzXkQ/t3tjbu1rTYcFwfjmG+uRyAOMboRpcfJs2unjdJzI8uOF+SW22/xbk/l6rD8WgjqEEfdMrWwCnnzubTjqDYY1eajzTIvBWyDHL3tY0W4mgPdFDCXVsvSfDePGeotjlj1agaJG7Soylfh3TfxxbZ674d6QcHBaHyyPed+dm+wXa7LzYL9jtwqxwRFx5K0eF62HGuiZ8/km5Ss8p8VdCbnYXcY94liB0tvZw9CF8ymx6vnZfbsxgdA8e231XyjOxDFkSMPIO64OWumQ9T/AI+blHqeckgG/KyyREeV2JYliliN15U4yR3Sicx7HDyUhzfVxW+SOjvskNDBINYJZ5V1RBpmMs1AAOK0dPkZi5jZXkkAEUPNrsYXSMXJje7uanEfIAaWjp3w3+0c/IFlpsBJ54Q9D4ZM52WwZkLQ7VG8fMHOCH4YZEzqj9TwS6N7WtJ81yu/1TGdGI/8M6Ruh10NgfCw/B8RkzLixHOOqTXLpNNFcbrPzd4Ni+HrI8o7Hfr0lrxvwQu5h9NfLEw6HFtVS9m7pcL3hz2tLh6ClsGPFHpAaG0PChLl2kii46TuzxkPTZ8d5MMWo1va1jpMr4O7p0PbvS9ayGPem7q3RBwI0qUuQVjBI4XSZ5oh25BtdLvtcCFmOE0v1VRThG5oUJyTKUhtqiqANbqzwpCBtDe6soLpM2gXHdJeSE1xSHlNG0AX2lOco47pLncqiiFkkdskOKj37JJcqpGGw9W6F7vdD4tKe5aRkp79+VElzt1FqhHzSSX5dh+qVitE+ZHE6w1507FZpJ3ONAbJ3TZI2dQikle2NjHB7nOX0D8PmY+noW/D0LHAiWUEejltj6YG7915+pQ/ffTf/dj+Eoh1zpgH/ix/Af7KDUjrXSgMyNmNC1xkok1uuc7JYHH5uEzqvVMPKZG2GbVpNk6CuaWtlOoS88fKVSCdbIzq9HVx8hjhYsre118LFgQsEW5s/RbXgadiijCL1nwjDtgqjiLmBwND3HKssDOXWss2mGDauigF3wmgGlNoomWAmNO6AIhyptFos1xPIK2wSG+VzYzvuVuhNEHwubIjuwyO/BGHwtN7pjMVp/EsuFJdC11gKAK8+cmjvpUczIx2tkoDZYZccEml2pwHuWd0N+FSGX+k5Y0ecycV7gaXB6hhOY0kcr3L8fbhYcnpkcjCHN3XXjzpHNk49o+aSRPa46ieVAy9rXp+odEka0vY0OHkei4n2V8biHMojnddscnZHnywuLpmdsR9UxwIaRsPqtDYyPQfmqlx3GiAN91tPWyc4AwwjuMeSdWjx+FbIWFs8ZJDrJ9/CzwsmZuWbVV35Cexz++06SXg+vKg6sahL+HSbPKD8+mv3gOQPZDkTDvOc1pdGw/KHclKPdl2dGRZ8OTfsc0cf2gs/Zaq+Y8qDcbLLDJboXjOE+djyMjc1x8XsvWY0M73R6Z3wnYfKLB3/qvPYHTcnImDoRZjOrRdL08eP1JsRZ9nDgAL+Yc+yhlnWrLwhrZ6HprszH6ixkuS6UnnuNo1XhdfqvQ4erxMmewCfRQc0cey8vAesR5UbJsdwlP4WuAJpfRemNf9jjbOAHgbgLGOLyP47o5s8vjanA4nw58PQ4zXS5MOqQO+XUOF6NmJA2USNhYHeoG6dpCIbL2cOCOONPZ5+TNKcm2WABwoVLClq/miYqdpdG4DyvHdV6LJPlPkaDTgL28r2ppAWg8gLj5XEeZ2mXwch4XaPmuR8OP7jA1xAJp1hdSHo2LCxtRNJqrpejztAPAXOdIBwvnsk5Rk4p+HpxzzmrPKdV+GMfImEjD2h50jleR6t0aXp8rRqL43j5XL6fO4OC851/H72GXMHzMNgBVxZ52k2dUF2VM8TiPkxXW5jgL2Xo+ldVD21MacTsCs0TGzR05gDvog7bGGttQO1q2SSkWhBo70p+0NFOoLJ8JOkb0/KLDX+IkF+vC0YzQWaeBV/VJ+EWX03JAO4yZNv0Ur6wYZV4dFzsx2q42kkbG04d/ktAFeq2RwNaBZtO7LaXM8q9MfIkY4g7SAVoYwgbhMbCGnYI9OylLLbMSnYosHohLU8t2QOY70WVkEpmVwooSmPbR3S3bLakWiwHJTijcUlxVEWigXlZ3vTHFZnmt1SKNNAueN1nc4K3u5KyyP91dIm2E9wSwSSlF5V9ymkqlGBj3bLNI/ZBJkVYWczC6tBoY5+/KiyySjVyotiPmQaPL23+aIAf6x+hSRqH7xVjV4K90+XHDT/r/kUQLf9R/RJGscot/VBpDA5l7k/otcWRDt852HoufpJT8fHkmc1rAN/J4CAPRYGTGaaHkk+KXUGjVTr+i5eGxuFEA0an1RfSc7Ns8JAdB+S1vAtJ1Oc7g2fZZxmtbVttEOptbvoJSaGmbmA7Agpvjgrm/e5H/llT73P/pn9VNoomb5DQBonfwoyQ1u0/osI6vZ/wApG3qYqyw/qs9TakdAS0dmn9FrhmdW4I/JcqPqQJ3C1M6hHuDspzxpl8eSSO9h5FEFd6HID2AWF4yHPiHL10IerwMI/bBednwO7iergzJqpHqNFqiwDwuRH8U9LYdEuQ4EeRG4/wBApJ8WdFa0l2ZW3Pad/Zcnx5L0iryxX2dJzGgguNXsFk6pkjAxhIIDM5ztIbrDf5leA6v8XNlz4MiDKcYWkF0AvYj3K6+P1sdT6Mx82Qx0nd1hoH4W+67MXGna7eEM3Iiotpj8rPnzI3Ru6f22O5P2hpWBuIx7iPsbL93hXE+XuTGTKjkjJ/ZAN3YPdZop544clrsiOXIijL7AoAeF7EMUYKkeFPNPI7bNf3d8vy4kN+LemH4ewZafIyQPNW1shAC8l034mz8vqOPjv0aJHAOoL3EnfdJCYcgMYz8bS29Y/wCyxLwav+mfL6RHDBgxY0RbGYnOcSbJOpXn4eDixQyOnEQjjc6w0l0xvho9fqt2bkTR4uD24HaTE70/1FczqEneyenO+z/PHdh4/ESbXntvsepH/Bvj6dA2KN5nluRuprflvddBmDDJGzvZDmljeARQSYnaTrd80hAs/wDYBHkslyMeoWGxv4XJJ/t6dNPrZu6TiasWEtBDyPlc3nldxmsamSs0StAtvg78hc3pMrcfAxe6CyRm5YRvyuq/KbnSOqNwaTYcXD5Sozq7bIz7fSOxK3T1mEf6oCV04JC2rtefx8yeTrTO/F+zjjLBM0/KR6/Vd5k+P+88brNvupQdHmZIuqaNDuq4rHmN0zA4ci+ExmdFKSI3NcfY2uBF02DM6xkyStuJwBDg4/Muzi9LxsaVskNtI8A7FetiyZslUyE4wjofJO6JmtwFJZzoCzUJNx4WqSJkrNDtwsv3bATx+SrPFyIyfR2n/TEXB/6BZnSPFtjLhfIWeTqhbLpqjxR8rpRQNhjDWbBZJulY8sxmeSXXexpRy8bP1VTNRlC3aOPkZ4Mwje4B7vwtOxKQQ8nhM6hgNZ1nGkDT22g28uuvb+a1SfZvEpPtRXkZsDjJuzvhljFKkc1zSudntf2yxjbJXae2Mkhr0h0DCbLr/NThV2zrhkrZ5IYcjRRaCT5Uk6U59OayyvRZcLWwudG0l44AFoMWaBrblZOw3x2Suhy+0joefVo5cOHPFpJtrA08jysHwXkMe3NxtxMyYvquQT4/ResdmYAaQ/vVR/8AIK878Hz9Pw+n5Wpsgecl+7YibHjcD+SLcoP9TnnmlL6PVsi1AGk7sbcLI3rnTowB+3+vYd/ZWfiDpx4M4/8A0O/svNnjy/SOdub8TNPb34U7Vni1mHXOnE7um/OF39ltg630lo/FLfvE7+y3h4+TJKnozKU1/wCWbMfEYWAPaAVMyGOButKd8QdPr5DIXeP2ZC5eb1XvOI1fKuzLgx449fX/AEljx5ZytqhUzm6ifVY3u9EuTLGrnZZnZjPVc8MbS2exjx0tjXOKS94tJfmM3q1lfmC6orojAvo0vfssz5EqTLaG2bWOTqEYHJ/RWUQZpe67WclZpOoMbuNX8KyS9RofKxx/JVjFk3RueQPRZZJw0HdcjK6nluNMx3FYnS50luLKHpaqof0k5V4dSXKaXGnJTpAPmc5cjTlaiXMKuR+SQRoO3Gy10Dsa35Rc86QTSiXhytEP7SOn3uoikLseJ1D1KnJAom+KQ/IB+M/wlW0MJ3e79F7R82Mf8g0nVr9b2CoEm90QEJ5fIT52TmMgqwHmvVFAiYuMZn02g0ckldcOjxotEe/FnyT7rmjJDAWsY4C+ArfkBn4gSfqgDonIcTd7eiWZwN6N/VYDm39PZUMpt2bKLQHUjAyW6XagCeWuopn3fDyZZv4yp09kU2K17o97NWVqkZC1jqj8G6O6tGKqybk7M/3dD5fN/GVs6d0/Hjne93cfpicQHPJs1skDp2O4WTJvuR3CjGDjtPyukF//AJD/AHScU0NTcWYQ3JDRWPJdeygZlbE48n8l0PsUHPzfxlWMHHHOr85Cs/GjTysyj7SP/tZP5I2nJ/8AayfqP7p5wccC6dXqXlWMPH9DXrrP90viQ1mkA2bIaBeI8f8AU3+6yP67FG4sdA/Y0SNwt32PFA1advXWaSX42MwkQxRfhvVdhZeJGlnkvsX98Y3+o177LLl9QiyojDG6iRdpzTiveGibGLjtVb2imjGO1uiNjXuka3W0ePosyhGK2bjllJnFigkdO0OZp3qyLBXo4Y/2TWDJa0AUdGwXNkyshuY+FrGvYHad/K7Igxe01veNj/hU37oon/QGseD/AOKIHsozHbG+Z7Zn6phpkN8hZcrIEGS9kJ1UKJKQeoSj8RbXpSUm2aio/wANkPTcLHlbLES17DYIPC60OS5jT/iXUfUrzsee597tbXqE0Z7hy4H6BSZVNI9ZD1d4ayN+SXMGwFcJeXntdmYkhkDg02fZeZb1NzRtX8IQSZ0srmkgU325Unijdlvm1R7YdXhc4k1z6rqY/VYGRiiwX7r503Nl2Jr9FrZ1LIAG7R/0hQngiy8eQz6M3q8Da/aNv2K0xdWg033OPVy+aDquQT+Nu3/CE5vVMgjTqFf8qi+KmV+e/T6fD1WJxADx+q3MzTYp4XymPqeQ03rBI9lvZ13MP77Qa9FKXE14FxkvD6lidQfqeTexoClsb1UsFl1Dyvmk3X82LIMYn2aANwOa3RM6/lu/FIP4Qo/BKPjJvjRl6fUoOrh8YLHagQmfeb/C+dYHXcl2RFFqbTjWzQvQ/bBdaj58pOWaLpSIvhxvSO9J1Z/hwWd/Vn6fxfovCT/EGQZHASNAs18qxSdfy6IEo/hC3WWXrKx4kPs9vk9UIli+bk7qpM4O8nZeA++suRk1y0QzUKHmwscnxBmh191t/wDKtx45v44RPohzgHcoH50f+pfM5OvZxP8AmAf9ISnfEXUBt3h/CFVcUXeKPpj8wOGzikuy6BIcSvmh+JOpXXeH8IQH4l6kf/Nb/CFRcYTyo+kfbqJFm6P7y43w1nCPFymaiCMhzqv1XinfEPUC4u7jb92hJx+tZmM1wikaC8275eSrR46pok8q7WfVD1ADyf1Sz1EX+Pb6r5ofiPqXmVn8KF3xH1Gv81n8AWVxR/kJH037wbX+ahPUDX47/NfMj8Q9ROwkb/AFX371MH8Tf4Qj8Yf5B9Jd1Ih27v5pTuqV8pdfuvnZ631Py9g/IIT1rqDjvLH+iPxomfyD6BL1AP8A3t0g5teV4P76zW3c0f6IPv8Ay/8A1WH/AKFtceIvyj3pzLQHKvkheE/2hyiK7rQf+VUfiHKJoSR366Vr8dC/KPbvyyOKIXOz5ZJQ18LtLxyCdivMffmaTzGfyRffeX+9HH7prAkJ8l/06Es/UjephcP+E7LJJl5zTu14+oWQ9VySbBYPalZ6vmXw1U+JE3nl/Rv3lkh3zDb6FAep5Hh2yS7q2QRuIz7EJf3tJx2oyf8AlTWJGfnl/TR95zWbr80R6pIWjZv6rI7Pc6rxoj/0pbs46h/hYvcUn8cf4HzyNTs23XRF+6ic2GJzGu0N3F16KLfwox+TI8mBfKMDflI1GuUyH5ntvddBxGmOO9zsE1rgQAOFTtnUOE6Fja48LSMtgbNFkfN4SnN1WSL90oud3X7lVrdX4ik2aQwtA8IbF8JZe4kboxysmjtQZX2PAi1tFlxFahsj+8WuY22g62nbXwuIRZaDuEbBcbweLVFN0ScLdnQhccfqbpA+y52nSTtutsmDJJ1RmWJiGtr5PBXGbG13zuFuHm/dG2y0El36lHcfQ7Gdgvy8mKUTFgj8Dyj6lhnNjZG2bRR1WCuK0X5P6o2tBaAb/VPuHQ7OTAMjDbi90NND5gfRCMUN6Z9jMo4rWSFygxo9f1KPttJ4P6lLuNQR0ocIR9Mdid8G7p90UuCBvT8YxGXWKuyd+fZYmxs9FDG2uPKXcfQKDBwo8hkzcgamu1AWt+Z1PHETYBE+WnCTW1w54XMLQDsAmsjaSbaFiT7I1H9XZox5GzSuyDGQ5x8rU+UMhL+SOAFniaA1orZLzyQGNGwvwstFO1mdz9Ti48nlKc75hZNIhu1LIBduFhmkxrS0/hY5NvbZpI+iz6ABtf6pjBtyf1UqNh7/AOmvyTG3/pS3NF+f1QDa9z+qGhpHQj06d2j81ZliaNwD7Lnt4JTmAEBY6/ZXsaWvB4vdPjJPsFkjABWhhPzeyVG0zU1wPBWrGcXTRt23eB/Nc9pNrZhE/bId/wB8LDRWMmjZPkasuZ3q8q2zLnhxsm+Sf6pjSfVYcSqmz0PRZNfVsZmx+bz9F68GgDTeCdl8/wClPc3qMRBIIvf8iu23JmAjqV+4PlcuXHbLwno5EuRb3fUrM+ZZ3uNk2gs1yrxikRlNmuKTeYXzE6lifJflHE49zn9w/wBFi1EjcqkUTlJhvcCEhzlC41ylPJVSLYLib5QucQgJ3VErSRhshlr90IS/k6dvVC4m1TzbSCmYsbE5rxYq/NozG262PssUHyuNbJ5cfVAeIGfIMDCWtbV83ZSm5b5BsfzXNlcTO6z5RwkmYi9itdVRltm8mYj8JKjWSn91Ic5weac79Vpje4j8R/VLRmge2/Vs3dA5slfgP5BFJI9sgpxCBsj7vUdvdaM0L7bw78Lt/ZXpAdvd/RG+WQ2C8pfI5KYmG0MFklwNp3fYGUA6/cLKd9kLiRwSlQu1Bunc916Q3/umh1i7r6rl5LnCSwSmRyvLBbit0LsdEu1bbFD2z6AfmsrHuIq/Kt53R4FjnB7eCqDng3VrPqPqgc51coA2yTySODnNIIAGyiwxlzrtx2UW03RM/9k=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8116" name="Picture 4" descr="http://pic2.52pk.com/files/161018/7247438_100747_7_l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58" y="1140728"/>
            <a:ext cx="4302329" cy="31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36062" y="3213770"/>
            <a:ext cx="65112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火箭使用</a:t>
            </a:r>
            <a:r>
              <a:rPr lang="zh-CN" altLang="en-US" sz="2800" dirty="0">
                <a:solidFill>
                  <a:srgbClr val="0000FF"/>
                </a:solidFill>
              </a:rPr>
              <a:t>偏二甲肼</a:t>
            </a:r>
            <a:r>
              <a:rPr lang="zh-CN" altLang="en-US" sz="2800" dirty="0"/>
              <a:t>作燃料，</a:t>
            </a:r>
            <a:r>
              <a:rPr lang="zh-CN" altLang="en-US" sz="2800" dirty="0">
                <a:solidFill>
                  <a:srgbClr val="0000FF"/>
                </a:solidFill>
              </a:rPr>
              <a:t>四氧化二氮</a:t>
            </a:r>
            <a:r>
              <a:rPr lang="zh-CN" altLang="en-US" sz="2800" dirty="0"/>
              <a:t>为氧化剂，燃烧反应放出的巨大能量，把火箭送入太空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2800" dirty="0" smtClean="0"/>
              <a:t>火箭</a:t>
            </a:r>
            <a:r>
              <a:rPr lang="zh-CN" altLang="en-US" sz="2800" dirty="0"/>
              <a:t>推进原理依据的是</a:t>
            </a:r>
            <a:r>
              <a:rPr lang="zh-CN" altLang="en-US" sz="2800" dirty="0">
                <a:solidFill>
                  <a:srgbClr val="0000FF"/>
                </a:solidFill>
              </a:rPr>
              <a:t>牛顿第三律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zh-CN" altLang="en-US" sz="2800" dirty="0" smtClean="0">
                <a:solidFill>
                  <a:srgbClr val="0000FF"/>
                </a:solidFill>
              </a:rPr>
              <a:t>作用力</a:t>
            </a:r>
            <a:r>
              <a:rPr lang="zh-CN" altLang="en-US" sz="2800" dirty="0">
                <a:solidFill>
                  <a:srgbClr val="0000FF"/>
                </a:solidFill>
              </a:rPr>
              <a:t>和反作用力大小相等，方向相反。</a:t>
            </a:r>
          </a:p>
        </p:txBody>
      </p:sp>
    </p:spTree>
    <p:extLst>
      <p:ext uri="{BB962C8B-B14F-4D97-AF65-F5344CB8AC3E}">
        <p14:creationId xmlns:p14="http://schemas.microsoft.com/office/powerpoint/2010/main" val="140331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11634"/>
            <a:ext cx="1079381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受热变成气体，气体遇冷又变为固态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；固态碘受热变成蒸气，蒸气遇冷又变成固态碘，这两种现象的本质是否相同？请说明判断的理由。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不相同。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固体受热分解生成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，化学变化；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固态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碘受热升华成为碘蒸气，是物理变化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6574" y="3354204"/>
            <a:ext cx="11053228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4.(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氢化铵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与氯化铵的结构相似，写出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溶液处理过的舞台幕布下不易着火，其原因是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84612" y="4082792"/>
            <a:ext cx="5330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4452" y="5351264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解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吸热，使温度降低，且产生的气体隔绝了空气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39374" y="4737100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4476168" y="0"/>
            <a:ext cx="3648650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ea typeface="隶书" pitchFamily="49" charset="-122"/>
              </a:rPr>
              <a:t>----</a:t>
            </a:r>
            <a:r>
              <a:rPr lang="zh-CN" altLang="en-US" b="1">
                <a:solidFill>
                  <a:srgbClr val="FF0000"/>
                </a:solidFill>
                <a:ea typeface="隶书" pitchFamily="49" charset="-122"/>
              </a:rPr>
              <a:t>氨气的喷泉实验</a:t>
            </a:r>
          </a:p>
        </p:txBody>
      </p:sp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285713" y="0"/>
            <a:ext cx="3544955" cy="1232185"/>
            <a:chOff x="339" y="292"/>
            <a:chExt cx="1675" cy="776"/>
          </a:xfrm>
        </p:grpSpPr>
        <p:sp>
          <p:nvSpPr>
            <p:cNvPr id="21517" name="Rectangle 4"/>
            <p:cNvSpPr>
              <a:spLocks noChangeArrowheads="1"/>
            </p:cNvSpPr>
            <p:nvPr/>
          </p:nvSpPr>
          <p:spPr bwMode="auto">
            <a:xfrm>
              <a:off x="699" y="292"/>
              <a:ext cx="1315" cy="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Tx/>
                <a:buNone/>
              </a:pPr>
              <a:endParaRPr lang="zh-CN" altLang="en-US" sz="3300" dirty="0">
                <a:solidFill>
                  <a:srgbClr val="FF0066"/>
                </a:solidFill>
              </a:endParaRPr>
            </a:p>
            <a:p>
              <a:pPr eaLnBrk="1" hangingPunct="1">
                <a:lnSpc>
                  <a:spcPct val="90000"/>
                </a:lnSpc>
                <a:buFontTx/>
                <a:buNone/>
              </a:pPr>
              <a:endParaRPr lang="zh-CN" altLang="en-US" sz="3300" b="1" dirty="0">
                <a:solidFill>
                  <a:schemeClr val="accent2"/>
                </a:solidFill>
                <a:latin typeface="华文彩云" pitchFamily="2" charset="-122"/>
                <a:ea typeface="华文彩云" pitchFamily="2" charset="-122"/>
              </a:endParaRPr>
            </a:p>
          </p:txBody>
        </p:sp>
        <p:pic>
          <p:nvPicPr>
            <p:cNvPr id="21518" name="Picture 5" descr="shiyanyiq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" y="427"/>
              <a:ext cx="588" cy="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942" name="Picture 6" descr="氨溶于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94" y="353300"/>
            <a:ext cx="1809515" cy="265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50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274349"/>
              </p:ext>
            </p:extLst>
          </p:nvPr>
        </p:nvGraphicFramePr>
        <p:xfrm>
          <a:off x="2206774" y="301177"/>
          <a:ext cx="1904752" cy="2364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7" name="位图图像" r:id="rId5" imgW="1924319" imgH="3180952" progId="Paint.Picture">
                  <p:embed/>
                </p:oleObj>
              </mc:Choice>
              <mc:Fallback>
                <p:oleObj name="位图图像" r:id="rId5" imgW="1924319" imgH="31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774" y="301177"/>
                        <a:ext cx="1904752" cy="2364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AutoShape 8"/>
          <p:cNvSpPr>
            <a:spLocks noChangeArrowheads="1"/>
          </p:cNvSpPr>
          <p:nvPr/>
        </p:nvSpPr>
        <p:spPr bwMode="auto">
          <a:xfrm>
            <a:off x="4380931" y="1429081"/>
            <a:ext cx="1919567" cy="503355"/>
          </a:xfrm>
          <a:prstGeom prst="notchedRightArrow">
            <a:avLst>
              <a:gd name="adj1" fmla="val 50000"/>
              <a:gd name="adj2" fmla="val 7153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900">
              <a:solidFill>
                <a:srgbClr val="FF0000"/>
              </a:solidFill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219041" y="3842498"/>
            <a:ext cx="9441222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/>
              <a:t>（</a:t>
            </a:r>
            <a:r>
              <a:rPr lang="en-US" altLang="zh-CN" sz="2900" b="1" dirty="0"/>
              <a:t>2</a:t>
            </a:r>
            <a:r>
              <a:rPr lang="zh-CN" altLang="en-US" sz="2900" b="1" dirty="0"/>
              <a:t>）溶液为什么变为红色？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761901" y="5001783"/>
            <a:ext cx="9119530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00" b="1"/>
              <a:t>    </a:t>
            </a:r>
            <a:r>
              <a:rPr lang="zh-CN" altLang="en-US" sz="2900" b="1"/>
              <a:t>（</a:t>
            </a:r>
            <a:r>
              <a:rPr lang="en-US" altLang="zh-CN" sz="2900" b="1"/>
              <a:t>3</a:t>
            </a:r>
            <a:r>
              <a:rPr lang="zh-CN" altLang="en-US" sz="2900" b="1"/>
              <a:t>）实验成败的关键是什么？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61901" y="2730120"/>
            <a:ext cx="8926938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00" b="1" dirty="0"/>
              <a:t>    </a:t>
            </a:r>
            <a:r>
              <a:rPr lang="zh-CN" altLang="en-US" sz="2900" b="1" dirty="0"/>
              <a:t>（</a:t>
            </a:r>
            <a:r>
              <a:rPr lang="en-US" altLang="zh-CN" sz="2900" b="1" dirty="0"/>
              <a:t>1</a:t>
            </a:r>
            <a:r>
              <a:rPr lang="zh-CN" altLang="en-US" sz="2900" b="1" dirty="0"/>
              <a:t>）氨为什么会形成喷泉？    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619040" y="5430507"/>
            <a:ext cx="8641224" cy="144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900" b="1">
                <a:solidFill>
                  <a:srgbClr val="FF0066"/>
                </a:solidFill>
                <a:ea typeface="华文新魏" pitchFamily="2" charset="-122"/>
              </a:rPr>
              <a:t>a.</a:t>
            </a:r>
            <a:r>
              <a:rPr lang="zh-CN" altLang="en-US" sz="2900" b="1">
                <a:solidFill>
                  <a:srgbClr val="FF0066"/>
                </a:solidFill>
                <a:ea typeface="华文新魏" pitchFamily="2" charset="-122"/>
              </a:rPr>
              <a:t>烧瓶干燥；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900" b="1">
                <a:solidFill>
                  <a:srgbClr val="FF0066"/>
                </a:solidFill>
                <a:ea typeface="华文新魏" pitchFamily="2" charset="-122"/>
              </a:rPr>
              <a:t>b.</a:t>
            </a:r>
            <a:r>
              <a:rPr lang="zh-CN" altLang="en-US" sz="2900" b="1">
                <a:solidFill>
                  <a:srgbClr val="FF0066"/>
                </a:solidFill>
                <a:ea typeface="华文新魏" pitchFamily="2" charset="-122"/>
              </a:rPr>
              <a:t>装置的气密性好；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900" b="1">
                <a:solidFill>
                  <a:srgbClr val="FF0066"/>
                </a:solidFill>
                <a:ea typeface="华文新魏" pitchFamily="2" charset="-122"/>
              </a:rPr>
              <a:t>c.</a:t>
            </a:r>
            <a:r>
              <a:rPr lang="zh-CN" altLang="en-US" sz="2900" b="1">
                <a:solidFill>
                  <a:srgbClr val="FF0066"/>
                </a:solidFill>
                <a:ea typeface="华文新魏" pitchFamily="2" charset="-122"/>
              </a:rPr>
              <a:t>收集的气体纯度高且干燥。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712367" y="4398687"/>
            <a:ext cx="10095186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>
                <a:solidFill>
                  <a:srgbClr val="FF0066"/>
                </a:solidFill>
                <a:ea typeface="华文新魏" pitchFamily="2" charset="-122"/>
              </a:rPr>
              <a:t>氨气溶于水溶液显碱性，无色的酚酞试液遇碱变红色</a:t>
            </a:r>
            <a:r>
              <a:rPr lang="en-US" altLang="zh-CN" sz="2900" b="1" dirty="0">
                <a:solidFill>
                  <a:srgbClr val="FF0066"/>
                </a:solidFill>
                <a:ea typeface="华文新魏" pitchFamily="2" charset="-122"/>
              </a:rPr>
              <a:t>.</a:t>
            </a:r>
            <a:endParaRPr lang="zh-CN" altLang="en-US" sz="2900" b="1" dirty="0">
              <a:solidFill>
                <a:srgbClr val="FF0066"/>
              </a:solidFill>
              <a:ea typeface="华文新魏" pitchFamily="2" charset="-122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047615" y="3286309"/>
            <a:ext cx="9790425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900" b="1" dirty="0">
                <a:solidFill>
                  <a:srgbClr val="FF0066"/>
                </a:solidFill>
                <a:ea typeface="华文新魏" pitchFamily="2" charset="-122"/>
              </a:rPr>
              <a:t>        </a:t>
            </a:r>
            <a:r>
              <a:rPr lang="zh-CN" altLang="en-US" sz="2900" b="1" dirty="0">
                <a:solidFill>
                  <a:srgbClr val="FF0066"/>
                </a:solidFill>
                <a:ea typeface="华文新魏" pitchFamily="2" charset="-122"/>
              </a:rPr>
              <a:t>氨极易溶于水，使烧瓶内外形成较大的压强差；</a:t>
            </a:r>
          </a:p>
        </p:txBody>
      </p:sp>
    </p:spTree>
    <p:extLst>
      <p:ext uri="{BB962C8B-B14F-4D97-AF65-F5344CB8AC3E}">
        <p14:creationId xmlns:p14="http://schemas.microsoft.com/office/powerpoint/2010/main" val="226962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/>
      <p:bldP spid="39944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118" y="136695"/>
            <a:ext cx="1146973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能形成喷泉的条件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从原理上讲，气体要易溶于水或易与水反应，以形成足够大的压强差；从实验条件上讲，烧瓶内气体要充满，气体和仪器均要干燥，装置的气密性要好。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中学化学中常见的能形成喷泉实验的气体和吸收剂如下表：</a:t>
            </a:r>
            <a:endParaRPr lang="zh-CN" altLang="zh-CN" sz="1050" b="1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628955"/>
              </p:ext>
            </p:extLst>
          </p:nvPr>
        </p:nvGraphicFramePr>
        <p:xfrm>
          <a:off x="982638" y="3618478"/>
          <a:ext cx="10225136" cy="2478532"/>
        </p:xfrm>
        <a:graphic>
          <a:graphicData uri="http://schemas.openxmlformats.org/drawingml/2006/table">
            <a:tbl>
              <a:tblPr/>
              <a:tblGrid>
                <a:gridCol w="1332061"/>
                <a:gridCol w="2268339"/>
                <a:gridCol w="1728192"/>
                <a:gridCol w="2664296"/>
                <a:gridCol w="2232248"/>
              </a:tblGrid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 err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吸收剂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r>
                        <a:rPr lang="en-US" sz="2800" b="1" kern="100" dirty="0" err="1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endParaRPr lang="zh-CN" sz="105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盐酸</a:t>
                      </a:r>
                      <a:endParaRPr lang="zh-CN" sz="105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b="1" kern="100" dirty="0" err="1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endParaRPr lang="zh-CN" sz="105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矩形 2"/>
          <p:cNvSpPr>
            <a:spLocks noChangeArrowheads="1"/>
          </p:cNvSpPr>
          <p:nvPr/>
        </p:nvSpPr>
        <p:spPr bwMode="auto">
          <a:xfrm>
            <a:off x="334390" y="1341749"/>
            <a:ext cx="10617935" cy="1833462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1.</a:t>
            </a:r>
            <a:r>
              <a:rPr kumimoji="0" lang="zh-CN" altLang="en-US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在烧瓶中充满干燥气体，胶头滴管及烧杯中分别盛有液体，下列组合中可能形成喷泉的是</a:t>
            </a:r>
            <a:endParaRPr kumimoji="0" lang="en-US" altLang="zh-CN" sz="2800" b="1">
              <a:solidFill>
                <a:schemeClr val="bg1"/>
              </a:solidFill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A  HCl</a:t>
            </a:r>
            <a:r>
              <a:rPr kumimoji="0" lang="zh-CN" altLang="en-US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和</a:t>
            </a:r>
            <a:r>
              <a:rPr kumimoji="0" lang="en-US" altLang="zh-CN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H</a:t>
            </a:r>
            <a:r>
              <a:rPr kumimoji="0" lang="en-US" altLang="zh-CN" sz="2800" b="1" baseline="-2500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2</a:t>
            </a:r>
            <a:r>
              <a:rPr kumimoji="0" lang="en-US" altLang="zh-CN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O         B  H</a:t>
            </a:r>
            <a:r>
              <a:rPr kumimoji="0" lang="en-US" altLang="zh-CN" sz="2800" b="1" baseline="-2500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2</a:t>
            </a:r>
            <a:r>
              <a:rPr kumimoji="0" lang="en-US" altLang="zh-CN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S</a:t>
            </a:r>
            <a:r>
              <a:rPr kumimoji="0" lang="zh-CN" altLang="en-US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和</a:t>
            </a:r>
            <a:r>
              <a:rPr kumimoji="0" lang="en-US" altLang="zh-CN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KOH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C  NH</a:t>
            </a:r>
            <a:r>
              <a:rPr kumimoji="0" lang="en-US" altLang="zh-CN" sz="2800" b="1" baseline="-2500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3</a:t>
            </a:r>
            <a:r>
              <a:rPr kumimoji="0" lang="zh-CN" altLang="en-US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和</a:t>
            </a:r>
            <a:r>
              <a:rPr kumimoji="0" lang="en-US" altLang="zh-CN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HCl         D CO</a:t>
            </a:r>
            <a:r>
              <a:rPr kumimoji="0" lang="en-US" altLang="zh-CN" sz="2800" b="1" baseline="-2500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2</a:t>
            </a:r>
            <a:r>
              <a:rPr kumimoji="0" lang="zh-CN" altLang="en-US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和</a:t>
            </a:r>
            <a:r>
              <a:rPr kumimoji="0" lang="en-US" altLang="zh-CN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NaOH</a:t>
            </a:r>
            <a:r>
              <a:rPr kumimoji="0" lang="zh-CN" altLang="en-US" sz="28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溶液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9743865" y="1916557"/>
            <a:ext cx="1248671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b="1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全选</a:t>
            </a:r>
            <a:endParaRPr kumimoji="0" lang="zh-CN" altLang="en-US" sz="2100">
              <a:solidFill>
                <a:srgbClr val="FFFF00"/>
              </a:solidFill>
              <a:latin typeface="Gill Sans MT" pitchFamily="34" charset="0"/>
              <a:ea typeface="华文中宋" pitchFamily="2" charset="-122"/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9" r="56088" b="-32376"/>
          <a:stretch>
            <a:fillRect/>
          </a:stretch>
        </p:blipFill>
        <p:spPr bwMode="auto">
          <a:xfrm>
            <a:off x="8878262" y="3358341"/>
            <a:ext cx="2562949" cy="35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0666612" y="4001426"/>
            <a:ext cx="952376" cy="357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气体</a:t>
            </a:r>
          </a:p>
        </p:txBody>
      </p:sp>
      <p:sp>
        <p:nvSpPr>
          <p:cNvPr id="7" name="矩形 6"/>
          <p:cNvSpPr/>
          <p:nvPr/>
        </p:nvSpPr>
        <p:spPr>
          <a:xfrm>
            <a:off x="10190425" y="4715967"/>
            <a:ext cx="952376" cy="357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溶液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79362" y="3358341"/>
            <a:ext cx="8736463" cy="140257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800" b="1" dirty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2.</a:t>
            </a:r>
            <a:r>
              <a:rPr kumimoji="0" lang="zh-CN" altLang="en-US" sz="2800" b="1" dirty="0">
                <a:solidFill>
                  <a:srgbClr val="FFFF00"/>
                </a:solidFill>
                <a:latin typeface="Arial" charset="0"/>
              </a:rPr>
              <a:t>在标准状况下，用一充满</a:t>
            </a:r>
            <a:r>
              <a:rPr kumimoji="0" lang="en-US" altLang="zh-CN" sz="2800" b="1" dirty="0">
                <a:solidFill>
                  <a:srgbClr val="FFFF00"/>
                </a:solidFill>
                <a:latin typeface="Arial" charset="0"/>
              </a:rPr>
              <a:t>NH</a:t>
            </a:r>
            <a:r>
              <a:rPr kumimoji="0" lang="en-US" altLang="zh-CN" sz="2800" b="1" baseline="-25000" dirty="0">
                <a:solidFill>
                  <a:srgbClr val="FFFF00"/>
                </a:solidFill>
                <a:latin typeface="Arial" charset="0"/>
              </a:rPr>
              <a:t>3</a:t>
            </a:r>
            <a:r>
              <a:rPr kumimoji="0" lang="zh-CN" altLang="en-US" sz="2800" b="1" dirty="0">
                <a:solidFill>
                  <a:srgbClr val="FFFF00"/>
                </a:solidFill>
                <a:latin typeface="Arial" charset="0"/>
              </a:rPr>
              <a:t>气体的烧瓶进行喷泉实验，当水充满整个烧瓶后（假定</a:t>
            </a:r>
            <a:r>
              <a:rPr kumimoji="0" lang="en-US" altLang="zh-CN" sz="2800" b="1" dirty="0">
                <a:solidFill>
                  <a:srgbClr val="FFFF00"/>
                </a:solidFill>
                <a:latin typeface="Arial" charset="0"/>
              </a:rPr>
              <a:t>NH</a:t>
            </a:r>
            <a:r>
              <a:rPr kumimoji="0" lang="en-US" altLang="zh-CN" sz="2800" b="1" baseline="-25000" dirty="0">
                <a:solidFill>
                  <a:srgbClr val="FFFF00"/>
                </a:solidFill>
                <a:latin typeface="Arial" charset="0"/>
              </a:rPr>
              <a:t>3</a:t>
            </a:r>
            <a:r>
              <a:rPr kumimoji="0" lang="zh-CN" altLang="en-US" sz="2800" b="1" dirty="0">
                <a:solidFill>
                  <a:srgbClr val="FFFF00"/>
                </a:solidFill>
                <a:latin typeface="Arial" charset="0"/>
              </a:rPr>
              <a:t>不扩散到烧杯中），烧瓶内氨水的物质的量浓度是多少？</a:t>
            </a:r>
            <a:endParaRPr kumimoji="0" lang="zh-CN" altLang="en-US" sz="2800" b="1" dirty="0">
              <a:solidFill>
                <a:srgbClr val="FFFF00"/>
              </a:solidFill>
              <a:latin typeface="Gill Sans MT" pitchFamily="34" charset="0"/>
              <a:ea typeface="华文中宋" pitchFamily="2" charset="-122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24336" y="5085940"/>
            <a:ext cx="7007370" cy="971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华文中宋" pitchFamily="2" charset="-122"/>
              </a:rPr>
              <a:t>溶质按起始的氨气量来计算：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  <a:ea typeface="华文中宋" pitchFamily="2" charset="-122"/>
              </a:rPr>
              <a:t>C(</a:t>
            </a:r>
            <a:r>
              <a:rPr lang="zh-CN" altLang="en-US" sz="2800" b="1">
                <a:solidFill>
                  <a:srgbClr val="0000FF"/>
                </a:solidFill>
                <a:ea typeface="华文中宋" pitchFamily="2" charset="-122"/>
              </a:rPr>
              <a:t>氨水</a:t>
            </a:r>
            <a:r>
              <a:rPr lang="en-US" altLang="zh-CN" sz="2800" b="1">
                <a:solidFill>
                  <a:srgbClr val="0000FF"/>
                </a:solidFill>
                <a:ea typeface="华文中宋" pitchFamily="2" charset="-122"/>
              </a:rPr>
              <a:t>)=</a:t>
            </a:r>
            <a:r>
              <a:rPr lang="en-US" altLang="zh-CN" sz="2800" b="1">
                <a:solidFill>
                  <a:srgbClr val="008000"/>
                </a:solidFill>
                <a:ea typeface="华文中宋" pitchFamily="2" charset="-122"/>
              </a:rPr>
              <a:t>1/22.4</a:t>
            </a:r>
            <a:r>
              <a:rPr lang="en-US" altLang="zh-CN" sz="2800" b="1">
                <a:solidFill>
                  <a:srgbClr val="FF3300"/>
                </a:solidFill>
                <a:ea typeface="华文中宋" pitchFamily="2" charset="-122"/>
              </a:rPr>
              <a:t> </a:t>
            </a:r>
            <a:r>
              <a:rPr lang="en-US" altLang="zh-CN" sz="2800" b="1">
                <a:solidFill>
                  <a:srgbClr val="0000FF"/>
                </a:solidFill>
                <a:ea typeface="华文中宋" pitchFamily="2" charset="-122"/>
              </a:rPr>
              <a:t> mol/L</a:t>
            </a:r>
          </a:p>
        </p:txBody>
      </p:sp>
      <p:sp>
        <p:nvSpPr>
          <p:cNvPr id="22537" name="Rectangle 14"/>
          <p:cNvSpPr>
            <a:spLocks noChangeArrowheads="1"/>
          </p:cNvSpPr>
          <p:nvPr/>
        </p:nvSpPr>
        <p:spPr bwMode="auto">
          <a:xfrm>
            <a:off x="0" y="260410"/>
            <a:ext cx="11470840" cy="971687"/>
          </a:xfrm>
          <a:prstGeom prst="rect">
            <a:avLst/>
          </a:prstGeom>
          <a:solidFill>
            <a:srgbClr val="33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 dirty="0">
                <a:solidFill>
                  <a:srgbClr val="FFFF00"/>
                </a:solidFill>
              </a:rPr>
              <a:t>形成喷泉的条件</a:t>
            </a:r>
            <a:r>
              <a:rPr kumimoji="0" lang="zh-CN" altLang="en-US" sz="2800" b="1" dirty="0">
                <a:solidFill>
                  <a:srgbClr val="FF0000"/>
                </a:solidFill>
              </a:rPr>
              <a:t>：</a:t>
            </a:r>
            <a:r>
              <a:rPr kumimoji="0" lang="zh-CN" altLang="en-US" sz="2800" b="1" dirty="0">
                <a:solidFill>
                  <a:schemeClr val="bg1"/>
                </a:solidFill>
              </a:rPr>
              <a:t>只要气体易溶于对应的液体，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b="1" dirty="0">
                <a:solidFill>
                  <a:schemeClr val="bg1"/>
                </a:solidFill>
              </a:rPr>
              <a:t>                                 形成足够的压强差，</a:t>
            </a:r>
            <a:r>
              <a:rPr kumimoji="0" lang="zh-CN" altLang="en-US" sz="2800" b="1" dirty="0">
                <a:solidFill>
                  <a:srgbClr val="FFFF00"/>
                </a:solidFill>
              </a:rPr>
              <a:t>都可形成喷泉</a:t>
            </a:r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6958892" y="3320985"/>
            <a:ext cx="1151317" cy="55618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 dirty="0">
                <a:solidFill>
                  <a:srgbClr val="FF3300"/>
                </a:solidFill>
              </a:rPr>
              <a:t>NO</a:t>
            </a:r>
            <a:r>
              <a:rPr lang="en-US" altLang="zh-CN" sz="2900" b="1" baseline="-250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66576" name="Text Box 16"/>
          <p:cNvSpPr txBox="1">
            <a:spLocks noChangeArrowheads="1"/>
          </p:cNvSpPr>
          <p:nvPr/>
        </p:nvSpPr>
        <p:spPr bwMode="auto">
          <a:xfrm>
            <a:off x="719573" y="6094236"/>
            <a:ext cx="8256043" cy="54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C(HNO</a:t>
            </a:r>
            <a:r>
              <a:rPr lang="en-US" altLang="zh-CN" sz="2800" b="1" baseline="-2500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en-US" altLang="zh-CN" sz="2800" b="1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)=  1/22.4  </a:t>
            </a:r>
            <a:r>
              <a:rPr lang="en-US" altLang="zh-CN" sz="2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mol/L</a:t>
            </a:r>
            <a:endParaRPr lang="en-US" altLang="zh-CN" sz="2800" b="1">
              <a:solidFill>
                <a:srgbClr val="FF33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6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6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6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animBg="1"/>
      <p:bldP spid="4" grpId="0"/>
      <p:bldP spid="9" grpId="0" animBg="1"/>
      <p:bldP spid="10" grpId="0" animBg="1"/>
      <p:bldP spid="66575" grpId="0" animBg="1"/>
      <p:bldP spid="6657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40545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有关喷泉实验的考查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喷泉实验是中学化学的一个重要性质实验，也是一种自然现象。其产生原因是存在压强差。试根据下图，回答下列问题：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G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9" y="2620973"/>
            <a:ext cx="7568090" cy="340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9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2251" y="405458"/>
            <a:ext cx="11275398" cy="62245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图甲为化学教学中所用的喷泉实验装置。在烧瓶中充满干燥气体，胶头滴管及烧杯中盛有液体。下列组合中不可能形成喷泉的是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填字母，下同。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			D.CO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在图乙的锥形瓶中，分别加入足量的下列物质，反应后可能产生喷泉的是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9246" y="1610430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2066" y="3817278"/>
            <a:ext cx="48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2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942632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在图乙的锥形瓶外放一水槽，锥形瓶中加入酒精，水槽中加入冷水后，再加入足量的下列物质，结果也产生了喷泉。水槽中加入的物质不可能是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城市中常见的人造喷泉及火山爆发原理与上述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装置的原理相似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2066" y="2371894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10302" y="426326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乙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35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105353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如果只提供如图丙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烧瓶内充满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的装置，引发喷泉的方法是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974" y="1650560"/>
            <a:ext cx="1112087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打开止水夹，用手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或热毛巾等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将烧瓶捂热，氨气受热膨胀，赶出玻璃导管内的空气，氨气与水接触，即发生喷泉或烧瓶上覆盖冷毛巾或淋洒冷水，使烧瓶内温度降低，压强减小，从而引发喷泉或在烧瓶上涂抹无水乙醇，由于乙醇挥发带走热量使烧瓶内温度降低，压强减小，引发喷泉</a:t>
            </a: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2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1462" y="39770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同温同压下，两个等体积的干燥圆底烧瓶中分别充满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进行喷泉实验，如图所示，经充分反应后，瓶内溶液的物质的量浓度为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93200" name="Picture 16" descr="GD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73" y="2205971"/>
            <a:ext cx="5055737" cy="289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01462" y="5158299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&lt;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不能确定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8784" y="1804869"/>
            <a:ext cx="979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   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1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487" y="794172"/>
            <a:ext cx="11457851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氨与铵盐的性质及应用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关于氨的下列叙述中，错误的是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氨易液化，因此可用来作制冷剂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氨溶解于水显弱碱性，因此可使酚酞溶液变为红色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氨气遇到浓盐酸、硫酸都会发生反应，产生白烟现象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，同时还可能产生白烟现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象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，有白烟生成，但与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反应不会产生白烟；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，氯气被还原生成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化合产生白烟现象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51190" y="1274636"/>
            <a:ext cx="42351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12166" y="3285299"/>
            <a:ext cx="9502596" cy="2122979"/>
            <a:chOff x="431" y="2069"/>
            <a:chExt cx="4490" cy="1337"/>
          </a:xfrm>
        </p:grpSpPr>
        <p:sp>
          <p:nvSpPr>
            <p:cNvPr id="37900" name="Text Box 6"/>
            <p:cNvSpPr txBox="1">
              <a:spLocks noChangeArrowheads="1"/>
            </p:cNvSpPr>
            <p:nvPr/>
          </p:nvSpPr>
          <p:spPr bwMode="auto">
            <a:xfrm>
              <a:off x="431" y="2069"/>
              <a:ext cx="4490" cy="1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300" b="1" dirty="0">
                  <a:solidFill>
                    <a:srgbClr val="FF0000"/>
                  </a:solidFill>
                </a:rPr>
                <a:t>汽车尾气处理：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3300" b="1" dirty="0">
                <a:solidFill>
                  <a:srgbClr val="FF0000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3300" b="1" dirty="0">
                <a:solidFill>
                  <a:srgbClr val="0000FF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00" b="1" dirty="0">
                  <a:solidFill>
                    <a:srgbClr val="0000FF"/>
                  </a:solidFill>
                </a:rPr>
                <a:t>2NO</a:t>
              </a:r>
              <a:r>
                <a:rPr lang="en-US" altLang="zh-CN" sz="3300" b="1" dirty="0" smtClean="0">
                  <a:solidFill>
                    <a:srgbClr val="0000FF"/>
                  </a:solidFill>
                </a:rPr>
                <a:t>+  2CO</a:t>
              </a:r>
              <a:r>
                <a:rPr lang="en-US" altLang="zh-CN" sz="3300" b="1" dirty="0">
                  <a:solidFill>
                    <a:srgbClr val="0000FF"/>
                  </a:solidFill>
                </a:rPr>
                <a:t>===    2CO</a:t>
              </a:r>
              <a:r>
                <a:rPr lang="en-US" altLang="zh-CN" sz="33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zh-CN" sz="3300" b="1" dirty="0">
                  <a:solidFill>
                    <a:srgbClr val="0000FF"/>
                  </a:solidFill>
                </a:rPr>
                <a:t>+N</a:t>
              </a:r>
              <a:r>
                <a:rPr lang="en-US" altLang="zh-CN" sz="3300" b="1" baseline="-25000" dirty="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37901" name="Text Box 7"/>
            <p:cNvSpPr txBox="1">
              <a:spLocks noChangeArrowheads="1"/>
            </p:cNvSpPr>
            <p:nvPr/>
          </p:nvSpPr>
          <p:spPr bwMode="auto">
            <a:xfrm>
              <a:off x="1467" y="2692"/>
              <a:ext cx="52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006600"/>
                  </a:solidFill>
                </a:rPr>
                <a:t>催化剂</a:t>
              </a:r>
            </a:p>
          </p:txBody>
        </p:sp>
      </p:grp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912166" y="4512916"/>
            <a:ext cx="5138598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FF3300"/>
                </a:solidFill>
              </a:rPr>
              <a:t>+2           +2                      +4       0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292057" y="4069976"/>
            <a:ext cx="1343909" cy="649437"/>
            <a:chOff x="612" y="2341"/>
            <a:chExt cx="635" cy="409"/>
          </a:xfrm>
        </p:grpSpPr>
        <p:grpSp>
          <p:nvGrpSpPr>
            <p:cNvPr id="37895" name="Group 13"/>
            <p:cNvGrpSpPr>
              <a:grpSpLocks/>
            </p:cNvGrpSpPr>
            <p:nvPr/>
          </p:nvGrpSpPr>
          <p:grpSpPr bwMode="auto">
            <a:xfrm>
              <a:off x="612" y="2568"/>
              <a:ext cx="635" cy="182"/>
              <a:chOff x="612" y="2568"/>
              <a:chExt cx="635" cy="182"/>
            </a:xfrm>
          </p:grpSpPr>
          <p:sp>
            <p:nvSpPr>
              <p:cNvPr id="37897" name="Line 10"/>
              <p:cNvSpPr>
                <a:spLocks noChangeShapeType="1"/>
              </p:cNvSpPr>
              <p:nvPr/>
            </p:nvSpPr>
            <p:spPr bwMode="auto">
              <a:xfrm>
                <a:off x="1247" y="2568"/>
                <a:ext cx="0" cy="182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898" name="Line 11"/>
              <p:cNvSpPr>
                <a:spLocks noChangeShapeType="1"/>
              </p:cNvSpPr>
              <p:nvPr/>
            </p:nvSpPr>
            <p:spPr bwMode="auto">
              <a:xfrm flipH="1">
                <a:off x="612" y="2568"/>
                <a:ext cx="635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899" name="Line 12"/>
              <p:cNvSpPr>
                <a:spLocks noChangeShapeType="1"/>
              </p:cNvSpPr>
              <p:nvPr/>
            </p:nvSpPr>
            <p:spPr bwMode="auto">
              <a:xfrm>
                <a:off x="612" y="2568"/>
                <a:ext cx="0" cy="182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7896" name="Text Box 14"/>
            <p:cNvSpPr txBox="1">
              <a:spLocks noChangeArrowheads="1"/>
            </p:cNvSpPr>
            <p:nvPr/>
          </p:nvSpPr>
          <p:spPr bwMode="auto">
            <a:xfrm>
              <a:off x="657" y="2341"/>
              <a:ext cx="452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>
                  <a:solidFill>
                    <a:srgbClr val="006600"/>
                  </a:solidFill>
                </a:rPr>
                <a:t>4e-</a:t>
              </a:r>
            </a:p>
          </p:txBody>
        </p:sp>
      </p:grpSp>
      <p:sp>
        <p:nvSpPr>
          <p:cNvPr id="4" name="AutoShape 2" descr="data:image/jpeg;base64,/9j/4AAQSkZJRgABAQAAAQABAAD/2wBDAAgGBgcGBQgHBwcJCQgKDBQNDAsLDBkSEw8UHRofHh0aHBwgJC4nICIsIxwcKDcpLDAxNDQ0Hyc5PTgyPC4zNDL/2wBDAQkJCQwLDBgNDRgyIRwhMjIyMjIyMjIyMjIyMjIyMjIyMjIyMjIyMjIyMjIyMjIyMjIyMjIyMjIyMjIyMjIyMjL/wAARCAEsAhYDASIAAhEBAxEB/8QAGwAAAgMBAQEAAAAAAAAAAAAAAgMAAQQFBgf/xABCEAABBAEDAwIDBQYDBgUFAAABAAIDEQQSITEFE0FRYQYicRQVMoGRI0KSobHRJDNSFiVicoLBNENTVPAHRGOD4f/EABoBAAMBAQEBAAAAAAAAAAAAAAABAwIEBQb/xAAlEQACAgIDAAIDAQADAAAAAAAAAQIRAyEEEjETQRQiUTIFI0L/2gAMAwEAAhEDEQA/AOhHwmhYYp9uVpY8ELSZkcEQNJY3RWmAdqBCFaADtRDaloAIqWqseiq0AFanlV4VWgArUtDaiACUQ2pfugYdqrVKkAFqU1IbpS0AFalobUv2QAVqWhtXaQiyVV+ypRAF2oqtS0wLtS1SqkAFal2qCEH5iPdABqWq8KUgC7UtUokMu1L9lSloAtS1SpMQVqWFSpAwrUtCogCyVVqWogRdqrVWpeyALu1LQqIoArKllDalooCyVFVqWigLtRCeVLRQFqXaG/ZRaQBWrtBaiACtUSqVWQgArVWqvZT80CLKpRVaALUVWogDjRyWFrgk3pc2MrdjizuVBMo0dIHZElN2R2qowMBoKWhtT9E6APlS0IKlooA7UtBalooArU/NCpaKAK1dpdq790UAVqWhtS0UAdqWgtS0UARNqfmhtS0UAQKlobUtFAGqtVaiKAu1doLVooArVWq/NVaQBWpaFWgAr3S2va6V4DgSK8q7WPGaRm5BOjnwN0gN1+6loVEwDtS0KloAtXaG1E6Au1FSlooC7VWpaq0UAVqrVKWigJdeVLUVWigLtS1VqrRQBKIbUtAF2FFVqWgCyqsKlLQIu1NSq1VpgFalobVIAO1SpVaBl2paq1LQBdqWFVhUgQSnKG1LQDL4UVWogRwoqW6NwAC50ZpaWuqt1ypljpNkFprXArnCTcJzZvdUUjNG0HdXaztltHrC32E0NVpYeEVrSdiCUQ2paYgtlEOpS0AEpaC1aBhX7qIbCloAK1EFq7QAQ2UtDaloEEpaG1AUDDtTUhtVaQB2ohtS0AEpaG1LQAVq7QWpaACsLHA8feGSNrNLVfk8Dlc/Gf8A4kuIf8xIt1UihnSUQ2paBBKrVWpYQAVqWhtS0AEVVqrUQAVhVYQ2paACtS0NqWgArUtDaloAtS9lVqFAEtWhtRAF2paG1EAXaloVLTAK1LQ2paBF2FC5DfsqJQAVqWgtS0wDJUtDaloAu1LVagqtAWEqulVqrQFhWohtRAHBYdk4OWZpTWlcZYeHprXpATGoEaQ+gjElrNfurD6TTCjWH0j7qyh9otS2mKjR3fcKu77rPqVOeqRdmGae77q++sRkU7oVKMtm3ve6ne91i7oU7iKCzb3vdTu+6xd1TuooDb3vdTu+6xd1X3fVMZr7qndWMyhTuJUI2d73V933WLuq+6ihm3uqu8sfdU7oRQjZ3vdX3lhEm6LuIoZs7vup3fdY+6FO4igNndU7vusfdU7qKGanyBzCD5BH6hcnCc3XGBr1MeLBJrjalr7t3fouTg5ckmQYXNqOJwLTXNoSMt7PRd73V933WPubhTu+6KNGzu+6nd91k7vuq7qKA194+qvurH3R6qd1FAbO6p3lj7qndRQGvvK+6sfdU7iKA2d1V3fdZO4PVV3fdFAbO77qd73WLu+6vuooDX3vcKd73WPuqdzZFAbO77qd33WPuqd1FCNfe91O8sfdVdxFDNneU7qx9xQyoEbO8q7pWPuqd1FAa+77qd0LH3VXdToDYZvdTve6x91Tu+6QjZ3fdTu+6x933U7qAZs7qruhZO6fCnctMRr7qoyrJ3K8qd1AGvuhRZO6ogDA0pockNTgOFxHSOaUwOSAPdGCkFDtVqIA5WHIGNBV6koFWXfKtRZloPWoXWErVavwqpmAHuDXIe4PVDOA35kjuKydk2jTrU1rL3FO4mKjV3FO57rL3FfcQNGnuD1U7g9Vl7incQM19wKu4svcV9wIA0iTdX3PRZe4PdTuIEau4prCy9xTuIA1dwKxIsusKxIgZp7incWbuK+4kFGnX7qa1l7incRYxs8h7EnN1tS85D32az3ZALAIO1G/7Lt5EtY8lA8cXX81w4MkOcwGIuL3AuLnimu9aWZTrSQuik7s9T3P/lqdweqzaxfoprHqE0xmnuBTWPVZtamsJ2Bp1j1U7izdxV3AUWBq7nuq1+6za1NaLA06wprHqs2tTWiwNPcHqprCza1NaLA061XcHqs+tTWEWBp7irue6z61NfuiwNHcHqp3AFm1hTWEWBo7iruD1WfubqtaBGrWFRkWYvVa/dAGgye6ms+pWfX7qatkwofq9ypq9ys/cVdz3QFGnX7qu57rPrVakAae57qd2vKza1C9AmjT3VO6suv3U1+6BGoyhTuLIZFNaANXcUWTWVEAE1ya2RZGuTGvXEdRqEiMOCzB6MPQBpDgiDlma5MDkgHg2oeEAci1JoTA3CJrq5UJKW9+kcLaMElkFUVgc4Aq53lxWbWQuiPhhj9amtZ9ZKmpaEaNZ9Vev3WcPV6kAP7hU7iz6lNaBmjuK9aza1NaQGnWfVV3EjXamtAGjuFTWs+tXrQA/uK9aRrKmtAD+4s2VnGEAR6XOJrcqSPOjZc1mTF37c9vG+6TlQU34a/t+Xx2of40LuoZLQCWQgDkh1oBmwFhNsBB9Qsss8bo5GNI3dYAIR3X2ZcX/TbLmOnb2HNaTL8u39PzQjGAEjTA0G71B3FLHislZlRzMlMbgba5vIPqug2TIknOQ9zXOJ+f3Q2gj2o14OV9sZbW0ADun6lixdMD3s7jQx1lv6rVLpbpLXamuFg0puT7Ubil1C1e6mtK1BTWnYxutGWubCyXhriQPyWbUtczSOmYz7sOe6haG6dDSF6/dTWfVI1K9SBDdRV60nUpqRY6Ha1NaTqU1IsKG61NRStShKLFQzV7qa9uUrUqLkwHF6rUlalNSAG61WtKsKakWA3X7qtaUXKtQWhUO1n0U1muUnUpqQOhutCXpepUXJiobrU1pWpVaBDtSrUlalNSAGalNYpK1FVe6AobqU1JdqtSYUN1+6iVrHoogKGtKMFLCIFcJ0DQ5MDkkJgQA0FGCbQNRjdAhgcj1JQ5RhNCKdIW8pEsxIPomSEgcrHNYbqtVijDETSku5StSqQ/MgtWRgZqU1Jd0pqTAYHK9SVqV6kWAzUpaXqCmpKwobqU1JdqakWOhoO6hKXal2lYDNSvUlXurtFgMsq9SXampKxhSG2cWOFlb03HM28bSCLT3khp8rnw5E7p7LnaQKsBTyJsaNknS8YRn9i1Y34cULJHtYAQTSeMyV0Ly4Oa0GgSOQue3KklMgcHNBv5SFOMXfo2lQNu7rfmIrxfKKBsz52sMhLSaPzeEqR8rZBpbY+i1xZEj2xiSJvyk/M1gBP1PlX0Qpm+PFbHmRs1PcHcgutdvq4azMa1gDWiJuw4ut1x4XMdlxubpG17mvyXR6jI2TIDmG2ltg/mpv8A1ZePgiyqsoAVdrQ6CtdOcOHQMS204SuJPGxXMiaXytbRNkbNFn9F6XIyMebAfjjEzgCymk4xFEcLE5JPZqKf0eatSyhNgkHnypaomZoO1VoCVAUWAepTWgURY6D1KaggVIsVDNQVarQKWiwaDVWhJ2VWnZkMobVWqJSCgtSrUhtUmhB2bUtaem4T8/NjgbVE/MfQL2o+EcWYfhprRQI2NqOTkRxumdGPjzyK0eBtVqXuZfgjFZG6pX6jx6Bedj+G8qWWRrRpax1AuH4kQ5OOX2KfGyR+jmQwyZEoZELcV0pOg5TYg4EX6Feh6T8OjCcJHkukrc1sF1pIBRsKEuUr0Xhxbj+x82fBNG5wcwjT7JJdS9vndObMN9r22C8ZmQOxsp8TvB2+i6ceZTObLhcBWpVqQKK1kaDLlLQtaXO0hW9jmcp9kOiWon42K6ZrnaXfoos9x9GWAUbVDwoAuQqMBRhLHITW8oANqOihZympoCAI28oRyjCaMsGVoLLpZXs1bfyWt7tq9Uh4FE8e6ojDOXkRUbCznZaclwcQGm1lOq+FZMyS1dqgxxKha4XaLAu1LQalWpADdSgNpWrdXqSGMtSyl6lepADNSuylalNSQDdXuEVpOpXqQA21LPol6j6qwSg0G91MKxQZUgldHdNcNxex3Wpzttzt7cocYxPL4mzSNa5tn8P8jWyjlfg0T7Y6WB8R2jY7dpO31pc1uSciR73OLgdrPK7JMM+OWNy5SInVw0EH9N1zpZY5pHubJI+WtjsB/IKcZbB+CCLdtuQOK3Vxvc6VraFE/iCGQF07fmLaF3XK0RRuJZKGFpJ3Nfi/Lwr6JU7Ov0/AjlyCZbLGg3VWinn7rgGt0RsGljLugtXTW/tXNbqOplgkUsc8UuPJombpcRYB9FNP9jojFdbAtS1WseympbsDd0qN0/VMdjXFp1ar+m69vFNJOJowCw6SA7+S8P0h7h1fF7bqcXhv6r1XTs34hnzzHmY2jGDHFrjCBuBtuuPkSqSOvj4lKLZ42djociSJ34mOIOyXaOd7nzyOkJc8uJcfU2l2uteHK/S1LpValppioslSyhUTAuz5UtVarUgQVqt0NqWgVB2fKq0NhVsUwoOwhsFVY9UNhAmg7UJQWFLCLFVnV6JnnBz2O0BzXkNN+F9UxZGyxhzeF80+FsBmZ1NrpIy+Ngul9QiibFHoYAAvI5849qPY4SfTZHC9vCzuhaDxstdJbmrgjOvDsasyubukuC1OCQ7a1RTZnqY5GA8heI+JMN4yu80AjSAV7x4u9iuL1bprcuMtJLSfK7ePl6vZx58fZHz4FVZXpf8AZqJrf8xxd/RYpOlSY5cDGSB5XpLPFnmvBNHLhdUg+q6ePityZxGTt6KQ4rS0gMJd4WvBhfiziR7Tvt9Fmc9GoY97O7h4Qjh0lo2UWyJwLARVe6i4nOVnaoRo8IpSgUtdRwBAprUkcpgcgBzTSa07LO0poKAG1e6IeUDbsIgd00JhaA7lLki+UjwjBrlHqFLaZmjlOxRR2SzAAN10pAd9tlmfHq4W1IVGAnTtWyW/8NlaXQHc1dJMjfkNgppioxOO6EFU8gPpVqPjdbQg7UtAXegVg7IoArV2g1BXYSAK1YIvlBqCux4RYwwVepKvdEDSQDLVg/ql2jDqohAwnODW27b2pBhwQGQ6SQ47cj+yXPIXOa0tDWnz7q8GLHdI/U5+stthFV+ahm+tjizW1vTS2THg7wyNRMhLrBPnatlzXMxY5ntxg4ADYar+u66WR0/p+PjOyWSTfaNy8lwLT9BWy5DPspmacVsrWEWBI4E353U4rfppvWjQ2bLBAbjs083q8LR9pzQz5YI7rffhMia/sbMHcH/GKr63yjeyVry1n2eRtXrbMKXQ3Ajc78F4mRlmQa/2bfLg/g/kut1hzXTwBh1sELaeRRPPKzdLwsjLmcx7WN0t16mEO1UtnXMdmLNjxsf3GthADqomiVJyj2pF8cZ9bZyrCu/ZShan5KlmjRgSOj6hjvjAL2yNLQeLtfRp8vrrI9DmdN0078PcsCr8r5vhuAzYHONASN3P1X0ufMw9TwMmD8L9+6038v1XFyNyWjoxaTPl5cSSTdk2bVWpsp+S64vRCtktQFRRaFRdobVqvyQKirUtRTZOwIShtXsqQIhKq1KUpAEtVanCqgmDJam6ipAj2nwEJDlTuNGOgOF9FAGleA+ANvtDdLgeb9V79vC8Pmv/ALD2OKqxlEboHbJh5S3criOpCXhIeFqcs7wtJjoQaCS8BwNhNes7irxkTlEV2W+gWfIxWuY7YLTZV7Fu6vGbIuGjgNxTC8lrCd/RaDGHsql03NFDZIewA7BVWV0S+JGZocwUCVFobW9hRLuHRnhyq8q/Ci7zzCwiagBRDZIYy6RtKUDaK0AaGuRgbpDSmNcmIYi8IQUQQARAc1Z3MDXn0WgFDI0OC0mKjPcbdj5SXxsc/fj0UkOgk0lg9wrSCjLPhMLvlHKT93ObJtuF1NFIwBSOzF1OcensBt3CzZGKGbsXYkoNpZJAK35TUgcUcbgqclPymBjgR5WbVut3ZkPf0UBPoq1BTUPKACBJO6LUEAcFe3KRpIIJg+iWKRtISbHQdAg3wfCrDkaxzw/E1MNfNoNt38G9kfhRskdOaXZIJAsNcaKhlfgqNEkkYxXxPx43fM4h7Y6cQfBPlcg65Mg3iNxqbWhsRZQHmvddg48Guy7K7OjZ4cfxfWlzg8TzyHVktNkNDySXAetrEWaaJDD850tJ1DwE+Ho87zTYj/CNkkvbBOP9BBBHqtb2NEsMmPMZAaO120+QVSV/Rle7OjgdH6hhyRS2IGyNcA52wLf3kfU5xlOcAA58I+aQE0/9V1ugk5plgyiWNY2wSfpx6K5OvPie5s+L2g5tt1sD7Hg7rllklGWkd+DBCUHKTPK6hdbfqr/JenHUDk4sgtrtcZa3RjNFO9//AOLzBB/NWx5HJbMZcUYVTNGBpd1DHa5ttMrbHtYX0h2B07XmhmLCXtaTRhADaHgr510yN8nU8UNoHutonYcr6gYMoz5bjMJIntIYy/w7KHIav01jjo+Sk/NSn5q3NLXEHkEgod11rxEapl7qD3Q7qb+idiosupVqPqqr2UpFiou1R9VShRYqJf0U1IVSLALUhulVKiFpMyWXKtSiFaBhA+67HQuiydVyRYIibvdcriVa+h/AuSxuB2XAB+o8rn5M3CFotx4Kc6Z6PpPS4+ntqMcjddZooKm1Vq7Xgzm5u5HsRio6RCgKYUsqdmkLcUmTlOcd0iTlFm6MzxukPC0P5SHKsWDRmcCFA5FIlbqykScS3OQHdHpNWg02U+wuop1gqJxjUWuxnqeEIVUjIQleueEVSJUoEGggiBVBEAkAQKMFAArBQA0FMB2SAd0xpRYUNHKpzXHhRpCYHIsKMkmOXt3QNx2tO2y31bUJFeFqxUYnx0NkmR+hq3PolcrNcdZDU0Gxgk1C7SprIFLK2Rw2A2RB5PhaoRlyyS4Ctws9FHkuHcvyk2FtCaDHPCuksOHqr1JCSDo+AiFoA7blQOKLNDN/RMYPUJIKIO90mNGuhXldaJ7GwMax1fKLI5G64jDa24gy2z/5bSwt2BNWFDOtI1H09I/QcbtF3yHfTey4ksLe7PI8kuAAsnda2uzmQyTPjY5rn/I2/maK9FxXjNM73zOYdQ1bHcBc8VsbZI+24ta6NzjVXoP9l0scxxYzXCM6yb2YSQP0XOY401rsiYXwO5W62QQuE0dZEz2k7AyEjdXYonbw+oPjyD2sdz9QrdpHuh+KgBJgNMD4pRj24F12CTVBaun45blQNkDtE34bff6nwuh8SydMx5IoMrHmlmEfIIaRuRz6LllNqfh2Qh2jTZ4SyDtYPBoqV7J87Iu8eyT2/wB2zaDQF0XqzDX0dz4V6s/B6hHi/Z4ZYsiZgf3GXW/IPjlfSpY3MfK3bsgEMaP3divkfTmX1LFALhcrNwfdfS5cGf7RlNkys4Rs3jd9oJ1beVx8hJyRXF4fKJB+0d/zH+qGinOYbNknflAW0u1PSJNbF0VN/RM0kqaD6p2ZoVv6Kk0tKrSfVOzNC6VEfVHpPqppPqnYnEX+qohM0lTSfVCYuolCSnFp9UJafVaTMtCtSGymFp9kJaVrsFAL0Hwq+I9RbHJO+N5PyDVsVwdJ9AijfJDI2RjtLmmwR4KnkXaLRvHJwkmfdIyGtDSSnVsvM/C2dlZmEyTKNud55Xp72Xz+SLhJxPZTvaBKByIlAVE2hTuUp3BTXFJceU0UQhwSXBOcUklbQ6EuG6gaCOFbzuh1bLZmtgv9ELSAd1HG0u6KLBoeSFFnMtHyonYqPEkjlDyUDnABCx9ml9AfNDKVgFWAjDUGgQCrFoqUpICBWOVdKUsjRflEhRDdZYxrSmNSmpjQmgGA/Ko5qgReE7AQ6GyN1hy8UhtgrqhJn3sEbLSYmebcO3d7HdKMgB5XQzYdVlosrjPa9u7gqIwXKBdndJoI3P1NCWtAWAEW3gIVYQATfdEKQWiCQ0G0BMAalBMakx0Na0e67mHKyWWOOyNLeVwvwi7K6eLHgiZgDw57meJCC0hQzbSH4diKVzzlMe3Q2J+lhvZ4rlcXKyonySNhp2q2bfRdB8vSm4ZYySNstkmQTGz+V0uQ+PB737IRNDW7aXk6neu6hFKxgdrutZRDHCxq9V0oI2xnVC1wcN602Fz8cXIPPoKC9Z8PwifqEMbiAwne/RUyajaFFpy6sT0yZrc2J3bfoBLiGit11/iHK6ZLPAM+KYTuiJLg2nM5oe67PTBgzvyc3DdFeM11tbHXzf8AwLwXV+py9Y6i/Ll5cA0CgKA44XKv3d+HZBuO1tGXJjx2hjsZ8rmm710CPolDV+SsV5Vhq6FpUD27NPTT/vPFq/8AOZ/UL67lt2nNgjfb8l4j4Q6Hj5rHZ+S1xEUrWxAGtxvZXvZYg9rrNl5/kuLPK5JFIKkfFHcnbyg8L0XxP0iHpmRAcZrhFI02XG/mHP8AVcEt9guyMrRhxFEKqtNrZAeVpMzQBBCEphQ0t2ZaAVq6RBtosywQ0g+qLtuPDVqxYO7KGG9/K+lQ/wD04xZIGO+3Pa5zAa7RNWPVF60Tckj5M4V43SnArt9b6aOnZ8uPq1aTWqqvlcZworUXaCxJVWUTkINEXx5WrAJjHvIDWnc1a2u6VNHOxr2ODXcuI4XrOgdJxZsVkkR7kT+QRwV6E9MjMelwBaPBFrhy8vrKjvxcS1bEfDGEMLEEbZC5vO69IOFzOn9Pbi2Re/C6dUF5maXaVnYlSoopTtkxyU47KBtC3JDzsnOKQ9NFEKckk8prtkh5VENgPNoPCIboHBaEAXJL3i0TzQJWZ7t1tIxJjNSiTq91FvoZs8a4WOVcMZu1B9E4GhS92z5wNo3TWtSm8pzSkMvShKOxSG7SYyDhX4VBXwsjRKRAKlYKQyxymtSkbDusWbSHBGN/KWDsiBR2H1CDVUjbHhG1R+wTUhOJy5og0krmZ2IDFqa7ddbJkoG+VysiegQRasmTaOI5ul1KkyVpdIXVSVwVQyEFe/ohFlX5CQgr9lYJQ7gohwgaDbZK1BhbWsVY2SGVSe9xMtE8AUhBKTXgnIyWNmjgBbqJBN/XhbtEkjtMUbWO28brdh4uOYY3PjjLiLtzQSUXdZC9j+07W8kD/TsuOeRt0ikY2tixG/shrIY9ennhYHCcYb+6+PuM3Jr3XpscsljdcZYWmjflZxBCZHW1paXbgi7Uvkd7KdEcIZH2lrWwOayWPYt8ndew6UyaBjJ4v8wmqA24XOhgxxkNIijBJ3plLp4WD38hpLnaHbGnELTyqSZhxXZHX6E7Gwp8qGRwx25AIcHOJAJ9F5/4m6Ri9K6hEzDm1xSxCQC7037r2PT+lf47VkRawAWt1+R6rg/HcQh69ExsTYwMdo0N4FEhTjJN2i8LT6nlGs9UYj9kYHsmtYdluUjoUT33wh09s/QY3Gedg7jvljfQ59KXpp8QSw6Nckdb6mO3FfW1yPgxh/2diAF/tHf1XpHtIjcQF5mab+Qy3TPnXxfhCHpWNJ3JZHHIc25HXQo+P0Xiy2jwvoPxnbuj4woaftLv6FeELV24pfqa9MzggpaXD2S3D2V0zLQkhBsm/kqJrwtpk2hYAtGFWyIFOzFG3C2mbQ3sL6/07r8ssYDsCdjmwgh2o70PC+RYUjWPDyDbTtQX17ofxKeoYkDmwO0Euibu29TR6fql6vSU1s+VfEeQczqU0xYWanH5XcjfyvPSjf0Xqfi2UydZyC4U7UdS8tIbK1DwdCHVa3xdKfJAJaJHoFhPgAbru9Ky3tYGOFXtujLJpWimKCk9nU+H877ugGO51tBvjhezx5hPEyRh8cLycOD9oNRiiedl6vp0LI4GN4IFLyeRTdnq4rSo1wy6hpPITkvQGmwmA2FyNmiilOTCluSNIS5IebT38rO4JoohDks7prgUDQbW0xgtFDcIH1XCedgkvWkxMyStJbSySCuVtf5WWWrVoEpCNlFCN1FQxZ5Pwq1G6UIoKDwvZPnxzLtObulRtLitLWbIAEjZUPVMLaQnhICNFqyNlTPRGeEmNC2olXlWFg2iwKRt2KFEN1hlEMabRtFoGjZHGN1hsrFbHtZW5VvAI4RgWFZYfQqakXcLRx+oMcW21tkLiThw5petki1Bcyfp5fZ/7LohM5J43Z5yUxEH5hYC5jpX6zvsuxm9HkskE/ouRNiTwkgtJVlKyTjQXf2AJolKdOS4+a9kJheRu12qvRAYZm8tKLF1NIm422TGyADcgrK2GckDTQK0MxpG1QvyixpGprm0Daa59S/kFlZBIdiKWpzTq2AsAJxemYyRd6O5hygwwtI+bQN1mk7zcmMbOaXkjeqSIBOZ4SGgxtYLI9U3S4ysBkG7zYI429Vy1tlYvR2cKd5hlkeNfzePCuGVskrqaaJNIOmvrVExoaS4kkmgE3Jf+27ezg07lu4d9FB+jV2W2Rgyo22KO59l1MFrWTwSvAfHqGxOy4UGOT1KBzZPk1VR5C9ZD08CRrXZL9GwBFbLLlSKdW2djCkgkzIO40Oq9JLqoepXE+P4w3rsDgWBroBQDrPJXaw+kxyZDJZHPkLi4GhpuvK4XxriNZ1uFjA4MbjNA1c7ErMGq0ahvIeajaCeVqawDndLZC4Fao4nE8JPId8YH0b4LZ/uOKuO45enmjPYfsOF5v4efF0vpeHDL3HGT5xpYTyvUZs7MfDke8OLa4a2yoLE53I8vPOp0fPvi6P/AHNjk1/4l39CvBSjyF9L+JMaLJ+HtQEjXRkTMLhVlxqvqvnssFcLeNtKmd+CpRMWkltlLdVcrS+B1GjssroJGm62VlNm3ABzUokFxFhNfDJ4cs5xngkqqmScAtj6KVtYS+xIBZT4MWSc9qM28i1tSJuNFRSn08+q+i/AXQJc6GTMlkfHHbo26d72/kvn78LJwqbKKLiCAN7XrPg/rwx9GK5h1Me+YSaiNQA/DXCG0lslKLekcf4nxGYPVZ8dshkDHfjdyV5uQ0TuF1uu9Sd1TqMuUyLttfuG6rpcR+PkyjUGEj1WoypGejNXT5saPLYJwC0n9F7jD6ZhThro6LubC+eYeBLPMQ4EUvb9IkdjNi0S7cEFc/Ik60dnHh/T0bMdkLRoBC6ELg1rTwlQFk7Gvu1oDAvLlJ3s79UMDg4oggDa4Vt2U7MkcUF2icUsoGgHblLITCluQVQpwS9NJpdSW5y0hgPWZ5Tnu8rM87qkUZYmQ8pDhacRZQlismTaFCMlRMLqUWrMUeJe4Wl9yvKyPy26bsoTksLdQN+y92j52ztQuBaCnatlyMLODwQ4gEbUtwkBG5SYx5kS3SULSy/3SnOBHKQGqJ+o35TjuufG/wCYUVsa8lA0Wr4VqLDNou0QISzsrCmyiHtK0RNBWVhWiNwB5Umi8PTZEy1pYzaq2ScVzS7dbGkHYLmk6O+EbQp8II2Czux/ZdLtEN2SnRu9ERyUKeI5M2M0+i4nUcYt1aGL1EsJ9Fklxg8EOC6IZDlniPHhhhYS5jSVgm+Z1uZS9XP05jQSG+eVxsvGGoja10xkmc08bOT8xpNaT/JTTTiKKMDZUJJMJg3Fkoy0a3bnZU3xujLSTYKaqhSuzTDM0Swx1vpBRvZE+aMtJJLqIB8oIS3WyyC4j0Q6o2yjUwtNnkWuX7ZqKO90+GP7O7T+OzqI8FU+Ex6Rrc9zncpOBCT+20PbpdYY/hw+iLKdK6UzSMEZcbAaaA+gC536bS2XHKW50UfBN8+KXqOn5DzAxk0/ylwvQNm+m/uvLY7w/Ii1Elx4Jb/Veqxum5EsDDFNHTABQbdm1ObS9ZeMT1GAzXkQ/t3tjbu1rTYcFwfjmG+uRyAOMboRpcfJs2unjdJzI8uOF+SW22/xbk/l6rD8WgjqEEfdMrWwCnnzubTjqDYY1eajzTIvBWyDHL3tY0W4mgPdFDCXVsvSfDePGeotjlj1agaJG7Soylfh3TfxxbZ674d6QcHBaHyyPed+dm+wXa7LzYL9jtwqxwRFx5K0eF62HGuiZ8/km5Ss8p8VdCbnYXcY94liB0tvZw9CF8ymx6vnZfbsxgdA8e231XyjOxDFkSMPIO64OWumQ9T/AI+blHqeckgG/KyyREeV2JYliliN15U4yR3Sicx7HDyUhzfVxW+SOjvskNDBINYJZ5V1RBpmMs1AAOK0dPkZi5jZXkkAEUPNrsYXSMXJje7uanEfIAaWjp3w3+0c/IFlpsBJ54Q9D4ZM52WwZkLQ7VG8fMHOCH4YZEzqj9TwS6N7WtJ81yu/1TGdGI/8M6Ruh10NgfCw/B8RkzLixHOOqTXLpNNFcbrPzd4Ni+HrI8o7Hfr0lrxvwQu5h9NfLEw6HFtVS9m7pcL3hz2tLh6ClsGPFHpAaG0PChLl2kii46TuzxkPTZ8d5MMWo1va1jpMr4O7p0PbvS9ayGPem7q3RBwI0qUuQVjBI4XSZ5oh25BtdLvtcCFmOE0v1VRThG5oUJyTKUhtqiqANbqzwpCBtDe6soLpM2gXHdJeSE1xSHlNG0AX2lOco47pLncqiiFkkdskOKj37JJcqpGGw9W6F7vdD4tKe5aRkp79+VElzt1FqhHzSSX5dh+qVitE+ZHE6w1507FZpJ3ONAbJ3TZI2dQikle2NjHB7nOX0D8PmY+noW/D0LHAiWUEejltj6YG7915+pQ/ffTf/dj+Eoh1zpgH/ix/Af7KDUjrXSgMyNmNC1xkok1uuc7JYHH5uEzqvVMPKZG2GbVpNk6CuaWtlOoS88fKVSCdbIzq9HVx8hjhYsre118LFgQsEW5s/RbXgadiijCL1nwjDtgqjiLmBwND3HKssDOXWss2mGDauigF3wmgGlNoomWAmNO6AIhyptFos1xPIK2wSG+VzYzvuVuhNEHwubIjuwyO/BGHwtN7pjMVp/EsuFJdC11gKAK8+cmjvpUczIx2tkoDZYZccEml2pwHuWd0N+FSGX+k5Y0ecycV7gaXB6hhOY0kcr3L8fbhYcnpkcjCHN3XXjzpHNk49o+aSRPa46ieVAy9rXp+odEka0vY0OHkei4n2V8biHMojnddscnZHnywuLpmdsR9UxwIaRsPqtDYyPQfmqlx3GiAN91tPWyc4AwwjuMeSdWjx+FbIWFs8ZJDrJ9/CzwsmZuWbVV35Cexz++06SXg+vKg6sahL+HSbPKD8+mv3gOQPZDkTDvOc1pdGw/KHclKPdl2dGRZ8OTfsc0cf2gs/Zaq+Y8qDcbLLDJboXjOE+djyMjc1x8XsvWY0M73R6Z3wnYfKLB3/qvPYHTcnImDoRZjOrRdL08eP1JsRZ9nDgAL+Yc+yhlnWrLwhrZ6HprszH6ixkuS6UnnuNo1XhdfqvQ4erxMmewCfRQc0cey8vAesR5UbJsdwlP4WuAJpfRemNf9jjbOAHgbgLGOLyP47o5s8vjanA4nw58PQ4zXS5MOqQO+XUOF6NmJA2USNhYHeoG6dpCIbL2cOCOONPZ5+TNKcm2WABwoVLClq/miYqdpdG4DyvHdV6LJPlPkaDTgL28r2ppAWg8gLj5XEeZ2mXwch4XaPmuR8OP7jA1xAJp1hdSHo2LCxtRNJqrpejztAPAXOdIBwvnsk5Rk4p+HpxzzmrPKdV+GMfImEjD2h50jleR6t0aXp8rRqL43j5XL6fO4OC851/H72GXMHzMNgBVxZ52k2dUF2VM8TiPkxXW5jgL2Xo+ldVD21MacTsCs0TGzR05gDvog7bGGttQO1q2SSkWhBo70p+0NFOoLJ8JOkb0/KLDX+IkF+vC0YzQWaeBV/VJ+EWX03JAO4yZNv0Ur6wYZV4dFzsx2q42kkbG04d/ktAFeq2RwNaBZtO7LaXM8q9MfIkY4g7SAVoYwgbhMbCGnYI9OylLLbMSnYosHohLU8t2QOY70WVkEpmVwooSmPbR3S3bLakWiwHJTijcUlxVEWigXlZ3vTHFZnmt1SKNNAueN1nc4K3u5KyyP91dIm2E9wSwSSlF5V9ymkqlGBj3bLNI/ZBJkVYWczC6tBoY5+/KiyySjVyotiPmQaPL23+aIAf6x+hSRqH7xVjV4K90+XHDT/r/kUQLf9R/RJGscot/VBpDA5l7k/otcWRDt852HoufpJT8fHkmc1rAN/J4CAPRYGTGaaHkk+KXUGjVTr+i5eGxuFEA0an1RfSc7Ns8JAdB+S1vAtJ1Oc7g2fZZxmtbVttEOptbvoJSaGmbmA7Agpvjgrm/e5H/llT73P/pn9VNoomb5DQBonfwoyQ1u0/osI6vZ/wApG3qYqyw/qs9TakdAS0dmn9FrhmdW4I/JcqPqQJ3C1M6hHuDspzxpl8eSSO9h5FEFd6HID2AWF4yHPiHL10IerwMI/bBednwO7iergzJqpHqNFqiwDwuRH8U9LYdEuQ4EeRG4/wBApJ8WdFa0l2ZW3Pad/Zcnx5L0iryxX2dJzGgguNXsFk6pkjAxhIIDM5ztIbrDf5leA6v8XNlz4MiDKcYWkF0AvYj3K6+P1sdT6Mx82Qx0nd1hoH4W+67MXGna7eEM3Iiotpj8rPnzI3Ru6f22O5P2hpWBuIx7iPsbL93hXE+XuTGTKjkjJ/ZAN3YPdZop544clrsiOXIijL7AoAeF7EMUYKkeFPNPI7bNf3d8vy4kN+LemH4ewZafIyQPNW1shAC8l034mz8vqOPjv0aJHAOoL3EnfdJCYcgMYz8bS29Y/wCyxLwav+mfL6RHDBgxY0RbGYnOcSbJOpXn4eDixQyOnEQjjc6w0l0xvho9fqt2bkTR4uD24HaTE70/1FczqEneyenO+z/PHdh4/ESbXntvsepH/Bvj6dA2KN5nluRuprflvddBmDDJGzvZDmljeARQSYnaTrd80hAs/wDYBHkslyMeoWGxv4XJJ/t6dNPrZu6TiasWEtBDyPlc3nldxmsamSs0StAtvg78hc3pMrcfAxe6CyRm5YRvyuq/KbnSOqNwaTYcXD5Sozq7bIz7fSOxK3T1mEf6oCV04JC2rtefx8yeTrTO/F+zjjLBM0/KR6/Vd5k+P+88brNvupQdHmZIuqaNDuq4rHmN0zA4ci+ExmdFKSI3NcfY2uBF02DM6xkyStuJwBDg4/Muzi9LxsaVskNtI8A7FetiyZslUyE4wjofJO6JmtwFJZzoCzUJNx4WqSJkrNDtwsv3bATx+SrPFyIyfR2n/TEXB/6BZnSPFtjLhfIWeTqhbLpqjxR8rpRQNhjDWbBZJulY8sxmeSXXexpRy8bP1VTNRlC3aOPkZ4Mwje4B7vwtOxKQQ8nhM6hgNZ1nGkDT22g28uuvb+a1SfZvEpPtRXkZsDjJuzvhljFKkc1zSudntf2yxjbJXae2Mkhr0h0DCbLr/NThV2zrhkrZ5IYcjRRaCT5Uk6U59OayyvRZcLWwudG0l44AFoMWaBrblZOw3x2Suhy+0joefVo5cOHPFpJtrA08jysHwXkMe3NxtxMyYvquQT4/ResdmYAaQ/vVR/8AIK878Hz9Pw+n5Wpsgecl+7YibHjcD+SLcoP9TnnmlL6PVsi1AGk7sbcLI3rnTowB+3+vYd/ZWfiDpx4M4/8A0O/svNnjy/SOdub8TNPb34U7Vni1mHXOnE7um/OF39ltg630lo/FLfvE7+y3h4+TJKnozKU1/wCWbMfEYWAPaAVMyGOButKd8QdPr5DIXeP2ZC5eb1XvOI1fKuzLgx449fX/AEljx5ZytqhUzm6ifVY3u9EuTLGrnZZnZjPVc8MbS2exjx0tjXOKS94tJfmM3q1lfmC6orojAvo0vfssz5EqTLaG2bWOTqEYHJ/RWUQZpe67WclZpOoMbuNX8KyS9RofKxx/JVjFk3RueQPRZZJw0HdcjK6nluNMx3FYnS50luLKHpaqof0k5V4dSXKaXGnJTpAPmc5cjTlaiXMKuR+SQRoO3Gy10Dsa35Rc86QTSiXhytEP7SOn3uoikLseJ1D1KnJAom+KQ/IB+M/wlW0MJ3e79F7R82Mf8g0nVr9b2CoEm90QEJ5fIT52TmMgqwHmvVFAiYuMZn02g0ckldcOjxotEe/FnyT7rmjJDAWsY4C+ArfkBn4gSfqgDonIcTd7eiWZwN6N/VYDm39PZUMpt2bKLQHUjAyW6XagCeWuopn3fDyZZv4yp09kU2K17o97NWVqkZC1jqj8G6O6tGKqybk7M/3dD5fN/GVs6d0/Hjne93cfpicQHPJs1skDp2O4WTJvuR3CjGDjtPyukF//AJD/AHScU0NTcWYQ3JDRWPJdeygZlbE48n8l0PsUHPzfxlWMHHHOr85Cs/GjTysyj7SP/tZP5I2nJ/8AayfqP7p5wccC6dXqXlWMPH9DXrrP90viQ1mkA2bIaBeI8f8AU3+6yP67FG4sdA/Y0SNwt32PFA1advXWaSX42MwkQxRfhvVdhZeJGlnkvsX98Y3+o177LLl9QiyojDG6iRdpzTiveGibGLjtVb2imjGO1uiNjXuka3W0ePosyhGK2bjllJnFigkdO0OZp3qyLBXo4Y/2TWDJa0AUdGwXNkyshuY+FrGvYHad/K7Igxe01veNj/hU37oon/QGseD/AOKIHsozHbG+Z7Zn6phpkN8hZcrIEGS9kJ1UKJKQeoSj8RbXpSUm2aio/wANkPTcLHlbLES17DYIPC60OS5jT/iXUfUrzsee597tbXqE0Z7hy4H6BSZVNI9ZD1d4ayN+SXMGwFcJeXntdmYkhkDg02fZeZb1NzRtX8IQSZ0srmkgU325Unijdlvm1R7YdXhc4k1z6rqY/VYGRiiwX7r503Nl2Jr9FrZ1LIAG7R/0hQngiy8eQz6M3q8Da/aNv2K0xdWg033OPVy+aDquQT+Nu3/CE5vVMgjTqFf8qi+KmV+e/T6fD1WJxADx+q3MzTYp4XymPqeQ03rBI9lvZ13MP77Qa9FKXE14FxkvD6lidQfqeTexoClsb1UsFl1Dyvmk3X82LIMYn2aANwOa3RM6/lu/FIP4Qo/BKPjJvjRl6fUoOrh8YLHagQmfeb/C+dYHXcl2RFFqbTjWzQvQ/bBdaj58pOWaLpSIvhxvSO9J1Z/hwWd/Vn6fxfovCT/EGQZHASNAs18qxSdfy6IEo/hC3WWXrKx4kPs9vk9UIli+bk7qpM4O8nZeA++suRk1y0QzUKHmwscnxBmh191t/wDKtx45v44RPohzgHcoH50f+pfM5OvZxP8AmAf9ISnfEXUBt3h/CFVcUXeKPpj8wOGzikuy6BIcSvmh+JOpXXeH8IQH4l6kf/Nb/CFRcYTyo+kfbqJFm6P7y43w1nCPFymaiCMhzqv1XinfEPUC4u7jb92hJx+tZmM1wikaC8275eSrR46pok8q7WfVD1ADyf1Sz1EX+Pb6r5ofiPqXmVn8KF3xH1Gv81n8AWVxR/kJH037wbX+ahPUDX47/NfMj8Q9ROwkb/AFX371MH8Tf4Qj8Yf5B9Jd1Ih27v5pTuqV8pdfuvnZ631Py9g/IIT1rqDjvLH+iPxomfyD6BL1AP8A3t0g5teV4P76zW3c0f6IPv8Ay/8A1WH/AKFtceIvyj3pzLQHKvkheE/2hyiK7rQf+VUfiHKJoSR366Vr8dC/KPbvyyOKIXOz5ZJQ18LtLxyCdivMffmaTzGfyRffeX+9HH7prAkJ8l/06Es/UjephcP+E7LJJl5zTu14+oWQ9VySbBYPalZ6vmXw1U+JE3nl/Rv3lkh3zDb6FAep5Hh2yS7q2QRuIz7EJf3tJx2oyf8AlTWJGfnl/TR95zWbr80R6pIWjZv6rI7Pc6rxoj/0pbs46h/hYvcUn8cf4HzyNTs23XRF+6ic2GJzGu0N3F16KLfwox+TI8mBfKMDflI1GuUyH5ntvddBxGmOO9zsE1rgQAOFTtnUOE6Fja48LSMtgbNFkfN4SnN1WSL90oud3X7lVrdX4ik2aQwtA8IbF8JZe4kboxysmjtQZX2PAi1tFlxFahsj+8WuY22g62nbXwuIRZaDuEbBcbweLVFN0ScLdnQhccfqbpA+y52nSTtutsmDJJ1RmWJiGtr5PBXGbG13zuFuHm/dG2y0El36lHcfQ7Gdgvy8mKUTFgj8Dyj6lhnNjZG2bRR1WCuK0X5P6o2tBaAb/VPuHQ7OTAMjDbi90NND5gfRCMUN6Z9jMo4rWSFygxo9f1KPttJ4P6lLuNQR0ocIR9Mdid8G7p90UuCBvT8YxGXWKuyd+fZYmxs9FDG2uPKXcfQKDBwo8hkzcgamu1AWt+Z1PHETYBE+WnCTW1w54XMLQDsAmsjaSbaFiT7I1H9XZox5GzSuyDGQ5x8rU+UMhL+SOAFniaA1orZLzyQGNGwvwstFO1mdz9Ti48nlKc75hZNIhu1LIBduFhmkxrS0/hY5NvbZpI+iz6ABtf6pjBtyf1UqNh7/AOmvyTG3/pS3NF+f1QDa9z+qGhpHQj06d2j81ZliaNwD7Lnt4JTmAEBY6/ZXsaWvB4vdPjJPsFkjABWhhPzeyVG0zU1wPBWrGcXTRt23eB/Nc9pNrZhE/bId/wB8LDRWMmjZPkasuZ3q8q2zLnhxsm+Sf6pjSfVYcSqmz0PRZNfVsZmx+bz9F68GgDTeCdl8/wClPc3qMRBIIvf8iu23JmAjqV+4PlcuXHbLwno5EuRb3fUrM+ZZ3uNk2gs1yrxikRlNmuKTeYXzE6lifJflHE49zn9w/wBFi1EjcqkUTlJhvcCEhzlC41ylPJVSLYLib5QucQgJ3VErSRhshlr90IS/k6dvVC4m1TzbSCmYsbE5rxYq/NozG262PssUHyuNbJ5cfVAeIGfIMDCWtbV83ZSm5b5BsfzXNlcTO6z5RwkmYi9itdVRltm8mYj8JKjWSn91Ic5weac79Vpje4j8R/VLRmge2/Vs3dA5slfgP5BFJI9sgpxCBsj7vUdvdaM0L7bw78Lt/ZXpAdvd/RG+WQ2C8pfI5KYmG0MFklwNp3fYGUA6/cLKd9kLiRwSlQu1Bunc916Q3/umh1i7r6rl5LnCSwSmRyvLBbit0LsdEu1bbFD2z6AfmsrHuIq/Kt53R4FjnB7eCqDng3VrPqPqgc51coA2yTySODnNIIAGyiwxlzrtx2UW03RM/9k=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7090" name="Picture 2" descr="http://www2.autoimg.cn/newsdfs/g16/M0C/04/25/620x0_1_autohomecar__wKgH5lZlXl2AJ07IAAIKTnjSnS019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" t="688" r="2136" b="21080"/>
          <a:stretch/>
        </p:blipFill>
        <p:spPr bwMode="auto">
          <a:xfrm>
            <a:off x="4203142" y="16867"/>
            <a:ext cx="7702798" cy="400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88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1537" y="181168"/>
            <a:ext cx="11322778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所有铵盐受热均可以分解，但产物不一定有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在盛有硫酸亚铁铵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[(NH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Fe(SO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溶液的试管中，滴加少量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，在试管口用湿润的红色石蕊试纸检验，试纸变蓝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铵盐都易溶于水，其水溶液均呈酸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铵盐分解不一定产生氨气，如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400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以上分解生成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项对；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易结合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，因而加入少量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等溶液均呈碱性，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632479"/>
              </p:ext>
            </p:extLst>
          </p:nvPr>
        </p:nvGraphicFramePr>
        <p:xfrm>
          <a:off x="2122066" y="5425052"/>
          <a:ext cx="4508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0" name="文档" r:id="rId3" imgW="451474" imgH="710666" progId="Word.Document.12">
                  <p:embed/>
                </p:oleObj>
              </mc:Choice>
              <mc:Fallback>
                <p:oleObj name="文档" r:id="rId3" imgW="451474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2066" y="5425052"/>
                        <a:ext cx="4508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270002" y="20656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91" y="1156915"/>
            <a:ext cx="11210671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下列关于氨水的说法中，不正确的是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氨水和液氨不同，氨水是混合物，液氨是纯净物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氨水中物质的量浓度最大的粒子是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氨水显弱碱性，是弱电解质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的物质的量浓度之和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391493"/>
              </p:ext>
            </p:extLst>
          </p:nvPr>
        </p:nvGraphicFramePr>
        <p:xfrm>
          <a:off x="6421338" y="3824114"/>
          <a:ext cx="5016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66" name="文档" r:id="rId3" imgW="502237" imgH="710666" progId="Word.Document.12">
                  <p:embed/>
                </p:oleObj>
              </mc:Choice>
              <mc:Fallback>
                <p:oleObj name="文档" r:id="rId3" imgW="502237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1338" y="3824114"/>
                        <a:ext cx="5016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2598" y="2665600"/>
            <a:ext cx="1062193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生成的氨水是混合物，其中的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是弱电解质，电离程度小，且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分子极易与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结合，故其中浓度最大的粒子是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93616"/>
              </p:ext>
            </p:extLst>
          </p:nvPr>
        </p:nvGraphicFramePr>
        <p:xfrm>
          <a:off x="701668" y="1269554"/>
          <a:ext cx="108077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9" name="文档" r:id="rId9" imgW="10803276" imgH="1769413" progId="Word.Document.12">
                  <p:embed/>
                </p:oleObj>
              </mc:Choice>
              <mc:Fallback>
                <p:oleObj name="文档" r:id="rId9" imgW="10803276" imgH="1769413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68" y="1269554"/>
                        <a:ext cx="108077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528266"/>
            <a:ext cx="11053228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假设两个烧瓶内均充有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气体，烧瓶容积为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49990"/>
              </p:ext>
            </p:extLst>
          </p:nvPr>
        </p:nvGraphicFramePr>
        <p:xfrm>
          <a:off x="700930" y="1108830"/>
          <a:ext cx="109728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88" name="文档" r:id="rId3" imgW="10974557" imgH="1271180" progId="Word.Document.12">
                  <p:embed/>
                </p:oleObj>
              </mc:Choice>
              <mc:Fallback>
                <p:oleObj name="文档" r:id="rId3" imgW="10974557" imgH="12711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930" y="1108830"/>
                        <a:ext cx="109728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29232"/>
              </p:ext>
            </p:extLst>
          </p:nvPr>
        </p:nvGraphicFramePr>
        <p:xfrm>
          <a:off x="698500" y="2015034"/>
          <a:ext cx="10972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89" name="文档" r:id="rId5" imgW="10974557" imgH="1785997" progId="Word.Document.12">
                  <p:embed/>
                </p:oleObj>
              </mc:Choice>
              <mc:Fallback>
                <p:oleObj name="文档" r:id="rId5" imgW="10974557" imgH="17859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500" y="2015034"/>
                        <a:ext cx="10972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688605"/>
              </p:ext>
            </p:extLst>
          </p:nvPr>
        </p:nvGraphicFramePr>
        <p:xfrm>
          <a:off x="698500" y="3624610"/>
          <a:ext cx="109728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0" name="文档" r:id="rId7" imgW="10974557" imgH="1207729" progId="Word.Document.12">
                  <p:embed/>
                </p:oleObj>
              </mc:Choice>
              <mc:Fallback>
                <p:oleObj name="文档" r:id="rId7" imgW="10974557" imgH="120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00" y="3624610"/>
                        <a:ext cx="109728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926450"/>
              </p:ext>
            </p:extLst>
          </p:nvPr>
        </p:nvGraphicFramePr>
        <p:xfrm>
          <a:off x="624456" y="4560714"/>
          <a:ext cx="109728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1" name="文档" r:id="rId9" imgW="10974557" imgH="1925877" progId="Word.Document.12">
                  <p:embed/>
                </p:oleObj>
              </mc:Choice>
              <mc:Fallback>
                <p:oleObj name="文档" r:id="rId9" imgW="10974557" imgH="19258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4456" y="4560714"/>
                        <a:ext cx="109728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44028" y="6197734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9625" y="117426"/>
            <a:ext cx="1150203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氨气的实验室制法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某学习兴趣小组探究氨气的制取实验：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甲同学拟用下列实验方法制备氨气，其中合理的是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将氯化铵固体加热分解收集产生的气体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将浓氨水滴入氢氧化钠固体中，收集产生的气体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将碳酸氢铵加热分解产生的气体用碱石灰干燥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将氯化铵稀溶液滴入氢氧化钠固体中，收集产生的气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加热氯化铵产生氯化氢和氨气，遇冷又转化为氯化铵固体，不能制取氨气，用浓氨水与氢氧化钠固体混合制氨气时，将氨水滴入氢氧化钠固体中更方便操作，而且节约氨水的用量。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49269" y="1532186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BC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611673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根据上述正确的原理，该同学欲用下列常见的实验室制气装置制取氨气，适宜的装置是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4082" name="Picture 2" descr="HX2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02" y="2156663"/>
            <a:ext cx="7526913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44070" y="4822358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将浓氨水滴入氢氧化钠固体制氨气用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装置，将碳酸氢铵加热分解，产生的气体用碱石灰干燥制氨气选用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89090" y="1378361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CD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355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994222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气体的性质是气体收集方法选择的主要依据。下列性质与收集方法无关的是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热稳定性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收集气体可采用排空气法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密度、气体不能被氧气氧化等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，也可采用排水法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不易溶于水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，与其他性质无关。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6814" y="171430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②④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9474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下图是甲同学设计收集氨气的几种装置，其中可行的是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，集气的原理是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75106" name="Picture 2" descr="HX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2" y="2925738"/>
            <a:ext cx="7917261" cy="233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8762" y="5446018"/>
            <a:ext cx="11163760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氨气极易溶于水，故采用向下排空气法收集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71670" y="68079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33974" y="1138238"/>
            <a:ext cx="11120877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用氨气密度小于空气，采用短管进氨气，长管出空气，即可收集氨气</a:t>
            </a:r>
            <a:endParaRPr lang="zh-CN" altLang="en-US" sz="2800" dirty="0"/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6" grpId="0"/>
      <p:bldP spid="6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537890" y="2663535"/>
            <a:ext cx="11463395" cy="9880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四</a:t>
            </a:r>
            <a:r>
              <a:rPr lang="zh-CN" altLang="en-US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氮</a:t>
            </a: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及其重要化合物的综合应用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36906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76" name="Picture 20" descr="去年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24" y="1485578"/>
            <a:ext cx="7200509" cy="264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3537" y="4382119"/>
            <a:ext cx="10901751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箭头指出可体现物质的性质，指向可寻找该物质的制备方法。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031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6720</TotalTime>
  <Words>9402</Words>
  <Application>Microsoft Office PowerPoint</Application>
  <PresentationFormat>自定义</PresentationFormat>
  <Paragraphs>2109</Paragraphs>
  <Slides>160</Slides>
  <Notes>4</Notes>
  <HiddenSlides>18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160</vt:i4>
      </vt:variant>
    </vt:vector>
  </HeadingPairs>
  <TitlesOfParts>
    <vt:vector size="164" baseType="lpstr">
      <vt:lpstr>6_Office 主题</vt:lpstr>
      <vt:lpstr>文档</vt:lpstr>
      <vt:lpstr>Flash Movie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957</cp:revision>
  <dcterms:created xsi:type="dcterms:W3CDTF">2014-11-27T01:03:08Z</dcterms:created>
  <dcterms:modified xsi:type="dcterms:W3CDTF">2016-10-26T02:18:47Z</dcterms:modified>
</cp:coreProperties>
</file>